
<file path=[Content_Types].xml><?xml version="1.0" encoding="utf-8"?>
<Types xmlns="http://schemas.openxmlformats.org/package/2006/content-types">
  <Default Extension="jpeg" ContentType="image/jpeg"/>
  <Default Extension="vml" ContentType="application/vnd.openxmlformats-officedocument.vmlDrawing"/>
  <Default Extension="xls" ContentType="application/vnd.ms-excel"/>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p:sldMasterIdLst>
    <p:sldMasterId id="2147483648" r:id="rId1"/>
  </p:sldMasterIdLst>
  <p:notesMasterIdLst>
    <p:notesMasterId r:id="rId4"/>
  </p:notesMasterIdLst>
  <p:handoutMasterIdLst>
    <p:handoutMasterId r:id="rId75"/>
  </p:handoutMasterIdLst>
  <p:sldIdLst>
    <p:sldId id="347" r:id="rId3"/>
    <p:sldId id="328" r:id="rId5"/>
    <p:sldId id="329" r:id="rId6"/>
    <p:sldId id="373" r:id="rId7"/>
    <p:sldId id="330" r:id="rId8"/>
    <p:sldId id="367" r:id="rId9"/>
    <p:sldId id="359" r:id="rId10"/>
    <p:sldId id="331" r:id="rId11"/>
    <p:sldId id="358" r:id="rId12"/>
    <p:sldId id="365" r:id="rId13"/>
    <p:sldId id="350" r:id="rId14"/>
    <p:sldId id="348" r:id="rId15"/>
    <p:sldId id="268" r:id="rId16"/>
    <p:sldId id="366" r:id="rId17"/>
    <p:sldId id="287" r:id="rId18"/>
    <p:sldId id="332" r:id="rId19"/>
    <p:sldId id="284" r:id="rId20"/>
    <p:sldId id="333" r:id="rId21"/>
    <p:sldId id="270" r:id="rId22"/>
    <p:sldId id="271" r:id="rId23"/>
    <p:sldId id="349" r:id="rId24"/>
    <p:sldId id="334" r:id="rId25"/>
    <p:sldId id="381" r:id="rId26"/>
    <p:sldId id="274" r:id="rId27"/>
    <p:sldId id="335" r:id="rId28"/>
    <p:sldId id="272" r:id="rId29"/>
    <p:sldId id="364" r:id="rId30"/>
    <p:sldId id="337" r:id="rId31"/>
    <p:sldId id="354" r:id="rId32"/>
    <p:sldId id="338" r:id="rId33"/>
    <p:sldId id="339" r:id="rId34"/>
    <p:sldId id="340" r:id="rId35"/>
    <p:sldId id="360" r:id="rId36"/>
    <p:sldId id="361" r:id="rId37"/>
    <p:sldId id="374" r:id="rId38"/>
    <p:sldId id="341" r:id="rId39"/>
    <p:sldId id="342" r:id="rId40"/>
    <p:sldId id="362" r:id="rId41"/>
    <p:sldId id="344" r:id="rId42"/>
    <p:sldId id="301" r:id="rId43"/>
    <p:sldId id="302" r:id="rId44"/>
    <p:sldId id="303" r:id="rId45"/>
    <p:sldId id="304" r:id="rId46"/>
    <p:sldId id="305" r:id="rId47"/>
    <p:sldId id="351" r:id="rId48"/>
    <p:sldId id="306" r:id="rId49"/>
    <p:sldId id="307" r:id="rId50"/>
    <p:sldId id="308" r:id="rId51"/>
    <p:sldId id="309" r:id="rId52"/>
    <p:sldId id="310" r:id="rId53"/>
    <p:sldId id="311" r:id="rId54"/>
    <p:sldId id="312" r:id="rId55"/>
    <p:sldId id="345" r:id="rId56"/>
    <p:sldId id="318" r:id="rId57"/>
    <p:sldId id="346" r:id="rId58"/>
    <p:sldId id="280" r:id="rId59"/>
    <p:sldId id="382" r:id="rId60"/>
    <p:sldId id="383" r:id="rId61"/>
    <p:sldId id="384" r:id="rId62"/>
    <p:sldId id="324" r:id="rId63"/>
    <p:sldId id="322" r:id="rId64"/>
    <p:sldId id="357" r:id="rId65"/>
    <p:sldId id="356" r:id="rId66"/>
    <p:sldId id="375" r:id="rId67"/>
    <p:sldId id="376" r:id="rId68"/>
    <p:sldId id="377" r:id="rId69"/>
    <p:sldId id="378" r:id="rId70"/>
    <p:sldId id="379" r:id="rId71"/>
    <p:sldId id="380" r:id="rId72"/>
    <p:sldId id="283" r:id="rId73"/>
    <p:sldId id="363" r:id="rId74"/>
  </p:sldIdLst>
  <p:sldSz cx="9144000" cy="6858000" type="screen4x3"/>
  <p:notesSz cx="6760845" cy="9942195"/>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0000FF"/>
    <a:srgbClr val="008000"/>
    <a:srgbClr val="FF0000"/>
    <a:srgbClr val="0066FF"/>
    <a:srgbClr val="CCFFF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6625" autoAdjust="0"/>
  </p:normalViewPr>
  <p:slideViewPr>
    <p:cSldViewPr>
      <p:cViewPr varScale="1">
        <p:scale>
          <a:sx n="53" d="100"/>
          <a:sy n="53" d="100"/>
        </p:scale>
        <p:origin x="1632" y="53"/>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6852"/>
    </p:cViewPr>
  </p:sorterViewPr>
  <p:notesViewPr>
    <p:cSldViewPr>
      <p:cViewPr varScale="1">
        <p:scale>
          <a:sx n="75" d="100"/>
          <a:sy n="75" d="100"/>
        </p:scale>
        <p:origin x="-1890" y="-102"/>
      </p:cViewPr>
      <p:guideLst>
        <p:guide orient="horz" pos="3132"/>
        <p:guide pos="213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35.emf"/><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178217" cy="496586"/>
          </a:xfrm>
          <a:prstGeom prst="rect">
            <a:avLst/>
          </a:prstGeom>
          <a:noFill/>
          <a:ln w="9525">
            <a:noFill/>
            <a:miter lim="800000"/>
          </a:ln>
          <a:effectLst/>
        </p:spPr>
        <p:txBody>
          <a:bodyPr vert="horz" wrap="square" lIns="93143" tIns="46572" rIns="93143" bIns="46572" numCol="1" anchor="t" anchorCtr="0" compatLnSpc="1"/>
          <a:lstStyle>
            <a:lvl1pPr defTabSz="931545">
              <a:defRPr sz="1300">
                <a:latin typeface="Times New Roman" panose="02020603050405020304" pitchFamily="18" charset="0"/>
              </a:defRPr>
            </a:lvl1pPr>
          </a:lstStyle>
          <a:p>
            <a:pPr>
              <a:defRPr/>
            </a:pPr>
            <a:r>
              <a:rPr lang="en-US"/>
              <a:t>Morgan Kaufmann Publishers</a:t>
            </a:r>
            <a:endParaRPr lang="en-US"/>
          </a:p>
        </p:txBody>
      </p:sp>
      <p:sp>
        <p:nvSpPr>
          <p:cNvPr id="6147" name="Rectangle 3"/>
          <p:cNvSpPr>
            <a:spLocks noGrp="1" noChangeArrowheads="1"/>
          </p:cNvSpPr>
          <p:nvPr>
            <p:ph type="dt" sz="quarter" idx="1"/>
          </p:nvPr>
        </p:nvSpPr>
        <p:spPr bwMode="auto">
          <a:xfrm>
            <a:off x="5309751" y="0"/>
            <a:ext cx="1451412" cy="496586"/>
          </a:xfrm>
          <a:prstGeom prst="rect">
            <a:avLst/>
          </a:prstGeom>
          <a:noFill/>
          <a:ln w="9525">
            <a:noFill/>
            <a:miter lim="800000"/>
          </a:ln>
          <a:effectLst/>
        </p:spPr>
        <p:txBody>
          <a:bodyPr vert="horz" wrap="square" lIns="93143" tIns="46572" rIns="93143" bIns="46572" numCol="1" anchor="t" anchorCtr="0" compatLnSpc="1"/>
          <a:lstStyle>
            <a:lvl1pPr algn="r" defTabSz="931545">
              <a:defRPr sz="1300">
                <a:latin typeface="Times New Roman" panose="02020603050405020304" pitchFamily="18" charset="0"/>
              </a:defRPr>
            </a:lvl1pPr>
          </a:lstStyle>
          <a:p>
            <a:fld id="{F6255123-B041-4950-A3C3-A38B791E522F}" type="datetime4">
              <a:rPr lang="en-US" altLang="zh-CN"/>
            </a:fld>
            <a:endParaRPr lang="en-US" altLang="zh-CN"/>
          </a:p>
        </p:txBody>
      </p:sp>
      <p:sp>
        <p:nvSpPr>
          <p:cNvPr id="6148" name="Rectangle 4"/>
          <p:cNvSpPr>
            <a:spLocks noGrp="1" noChangeArrowheads="1"/>
          </p:cNvSpPr>
          <p:nvPr>
            <p:ph type="ftr" sz="quarter" idx="2"/>
          </p:nvPr>
        </p:nvSpPr>
        <p:spPr bwMode="auto">
          <a:xfrm>
            <a:off x="0" y="9445928"/>
            <a:ext cx="5178217" cy="496586"/>
          </a:xfrm>
          <a:prstGeom prst="rect">
            <a:avLst/>
          </a:prstGeom>
          <a:noFill/>
          <a:ln w="9525">
            <a:noFill/>
            <a:miter lim="800000"/>
          </a:ln>
          <a:effectLst/>
        </p:spPr>
        <p:txBody>
          <a:bodyPr vert="horz" wrap="square" lIns="93143" tIns="46572" rIns="93143" bIns="46572" numCol="1" anchor="b" anchorCtr="0" compatLnSpc="1"/>
          <a:lstStyle>
            <a:lvl1pPr defTabSz="931545">
              <a:defRPr sz="1300">
                <a:latin typeface="Times New Roman" panose="02020603050405020304" pitchFamily="18" charset="0"/>
              </a:defRPr>
            </a:lvl1pPr>
          </a:lstStyle>
          <a:p>
            <a:pPr>
              <a:defRPr/>
            </a:pPr>
            <a:r>
              <a:rPr lang="en-US"/>
              <a:t>Chapter 1 — Computer Abstractions and Technology</a:t>
            </a:r>
            <a:endParaRPr lang="en-US"/>
          </a:p>
        </p:txBody>
      </p:sp>
      <p:sp>
        <p:nvSpPr>
          <p:cNvPr id="6149" name="Rectangle 5"/>
          <p:cNvSpPr>
            <a:spLocks noGrp="1" noChangeArrowheads="1"/>
          </p:cNvSpPr>
          <p:nvPr>
            <p:ph type="sldNum" sz="quarter" idx="3"/>
          </p:nvPr>
        </p:nvSpPr>
        <p:spPr bwMode="auto">
          <a:xfrm>
            <a:off x="5309751" y="9445928"/>
            <a:ext cx="1451412" cy="496586"/>
          </a:xfrm>
          <a:prstGeom prst="rect">
            <a:avLst/>
          </a:prstGeom>
          <a:noFill/>
          <a:ln w="9525">
            <a:noFill/>
            <a:miter lim="800000"/>
          </a:ln>
          <a:effectLst/>
        </p:spPr>
        <p:txBody>
          <a:bodyPr vert="horz" wrap="square" lIns="93143" tIns="46572" rIns="93143" bIns="46572" numCol="1" anchor="b" anchorCtr="0" compatLnSpc="1"/>
          <a:lstStyle>
            <a:lvl1pPr algn="r" defTabSz="931545">
              <a:defRPr sz="1300">
                <a:latin typeface="Times New Roman" panose="02020603050405020304" pitchFamily="18" charset="0"/>
              </a:defRPr>
            </a:lvl1pPr>
          </a:lstStyle>
          <a:p>
            <a:fld id="{9F27B4EB-7EA8-48AC-83F5-769F34BD6171}"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30039" cy="496586"/>
          </a:xfrm>
          <a:prstGeom prst="rect">
            <a:avLst/>
          </a:prstGeom>
          <a:noFill/>
          <a:ln w="9525">
            <a:noFill/>
            <a:miter lim="800000"/>
          </a:ln>
          <a:effectLst/>
        </p:spPr>
        <p:txBody>
          <a:bodyPr vert="horz" wrap="square" lIns="93143" tIns="46572" rIns="93143" bIns="46572" numCol="1" anchor="t" anchorCtr="0" compatLnSpc="1"/>
          <a:lstStyle>
            <a:lvl1pPr defTabSz="931545">
              <a:defRPr sz="1300">
                <a:latin typeface="Times New Roman" panose="02020603050405020304" pitchFamily="18" charset="0"/>
              </a:defRPr>
            </a:lvl1pPr>
          </a:lstStyle>
          <a:p>
            <a:pPr>
              <a:defRPr/>
            </a:pPr>
            <a:r>
              <a:rPr lang="en-US"/>
              <a:t>Morgan Kaufmann Publishers</a:t>
            </a:r>
            <a:endParaRPr lang="en-US"/>
          </a:p>
        </p:txBody>
      </p:sp>
      <p:sp>
        <p:nvSpPr>
          <p:cNvPr id="8195" name="Rectangle 3"/>
          <p:cNvSpPr>
            <a:spLocks noGrp="1" noChangeArrowheads="1"/>
          </p:cNvSpPr>
          <p:nvPr>
            <p:ph type="dt" idx="1"/>
          </p:nvPr>
        </p:nvSpPr>
        <p:spPr bwMode="auto">
          <a:xfrm>
            <a:off x="3831125" y="0"/>
            <a:ext cx="2930039" cy="496586"/>
          </a:xfrm>
          <a:prstGeom prst="rect">
            <a:avLst/>
          </a:prstGeom>
          <a:noFill/>
          <a:ln w="9525">
            <a:noFill/>
            <a:miter lim="800000"/>
          </a:ln>
          <a:effectLst/>
        </p:spPr>
        <p:txBody>
          <a:bodyPr vert="horz" wrap="square" lIns="93143" tIns="46572" rIns="93143" bIns="46572" numCol="1" anchor="t" anchorCtr="0" compatLnSpc="1"/>
          <a:lstStyle>
            <a:lvl1pPr algn="r" defTabSz="931545">
              <a:defRPr sz="1300">
                <a:latin typeface="Times New Roman" panose="02020603050405020304" pitchFamily="18" charset="0"/>
              </a:defRPr>
            </a:lvl1pPr>
          </a:lstStyle>
          <a:p>
            <a:fld id="{AF602CE6-33BB-46EB-AB3C-0369C1243EE9}" type="datetime4">
              <a:rPr lang="en-US" altLang="zh-CN"/>
            </a:fld>
            <a:endParaRPr lang="en-US" altLang="zh-CN"/>
          </a:p>
        </p:txBody>
      </p:sp>
      <p:sp>
        <p:nvSpPr>
          <p:cNvPr id="64516" name="Rectangle 4"/>
          <p:cNvSpPr>
            <a:spLocks noGrp="1" noRot="1" noChangeAspect="1" noChangeArrowheads="1" noTextEdit="1"/>
          </p:cNvSpPr>
          <p:nvPr>
            <p:ph type="sldImg" idx="2"/>
          </p:nvPr>
        </p:nvSpPr>
        <p:spPr bwMode="auto">
          <a:xfrm>
            <a:off x="895350" y="746125"/>
            <a:ext cx="4970463" cy="372903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01085" y="4723735"/>
            <a:ext cx="4958993" cy="4472357"/>
          </a:xfrm>
          <a:prstGeom prst="rect">
            <a:avLst/>
          </a:prstGeom>
          <a:noFill/>
          <a:ln w="9525">
            <a:noFill/>
            <a:miter lim="800000"/>
          </a:ln>
          <a:effectLst/>
        </p:spPr>
        <p:txBody>
          <a:bodyPr vert="horz" wrap="square" lIns="93143" tIns="46572" rIns="93143" bIns="46572" numCol="1" anchor="t" anchorCtr="0" compatLnSpc="1"/>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smtClean="0"/>
          </a:p>
        </p:txBody>
      </p:sp>
      <p:sp>
        <p:nvSpPr>
          <p:cNvPr id="8198" name="Rectangle 6"/>
          <p:cNvSpPr>
            <a:spLocks noGrp="1" noChangeArrowheads="1"/>
          </p:cNvSpPr>
          <p:nvPr>
            <p:ph type="ftr" sz="quarter" idx="4"/>
          </p:nvPr>
        </p:nvSpPr>
        <p:spPr bwMode="auto">
          <a:xfrm>
            <a:off x="0" y="9445928"/>
            <a:ext cx="2930039" cy="496586"/>
          </a:xfrm>
          <a:prstGeom prst="rect">
            <a:avLst/>
          </a:prstGeom>
          <a:noFill/>
          <a:ln w="9525">
            <a:noFill/>
            <a:miter lim="800000"/>
          </a:ln>
          <a:effectLst/>
        </p:spPr>
        <p:txBody>
          <a:bodyPr vert="horz" wrap="square" lIns="93143" tIns="46572" rIns="93143" bIns="46572" numCol="1" anchor="b" anchorCtr="0" compatLnSpc="1"/>
          <a:lstStyle>
            <a:lvl1pPr defTabSz="931545">
              <a:defRPr sz="1300">
                <a:latin typeface="Times New Roman" panose="02020603050405020304" pitchFamily="18" charset="0"/>
              </a:defRPr>
            </a:lvl1pPr>
          </a:lstStyle>
          <a:p>
            <a:pPr>
              <a:defRPr/>
            </a:pPr>
            <a:r>
              <a:rPr lang="en-US"/>
              <a:t>Chapter 1 — Computer Abstractions and Technology</a:t>
            </a:r>
            <a:endParaRPr lang="en-US"/>
          </a:p>
        </p:txBody>
      </p:sp>
      <p:sp>
        <p:nvSpPr>
          <p:cNvPr id="8199" name="Rectangle 7"/>
          <p:cNvSpPr>
            <a:spLocks noGrp="1" noChangeArrowheads="1"/>
          </p:cNvSpPr>
          <p:nvPr>
            <p:ph type="sldNum" sz="quarter" idx="5"/>
          </p:nvPr>
        </p:nvSpPr>
        <p:spPr bwMode="auto">
          <a:xfrm>
            <a:off x="3831125" y="9445928"/>
            <a:ext cx="2930039" cy="496586"/>
          </a:xfrm>
          <a:prstGeom prst="rect">
            <a:avLst/>
          </a:prstGeom>
          <a:noFill/>
          <a:ln w="9525">
            <a:noFill/>
            <a:miter lim="800000"/>
          </a:ln>
          <a:effectLst/>
        </p:spPr>
        <p:txBody>
          <a:bodyPr vert="horz" wrap="square" lIns="93143" tIns="46572" rIns="93143" bIns="46572" numCol="1" anchor="b" anchorCtr="0" compatLnSpc="1"/>
          <a:lstStyle>
            <a:lvl1pPr algn="r" defTabSz="931545">
              <a:defRPr sz="1300">
                <a:latin typeface="Times New Roman" panose="02020603050405020304" pitchFamily="18" charset="0"/>
              </a:defRPr>
            </a:lvl1pPr>
          </a:lstStyle>
          <a:p>
            <a:fld id="{8F5092D0-6883-47B8-9DB0-8F6761A5586B}" type="slidenum">
              <a:rPr lang="en-US" altLang="zh-CN"/>
            </a:fld>
            <a:endParaRPr lang="en-US" altLang="zh-CN"/>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6553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5BD1E7CD-DF79-4560-B89C-AC175F783F62}"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6554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655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E7892CA3-3B7F-4814-BCB7-862E8E088D12}"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65542" name="Rectangle 2"/>
          <p:cNvSpPr>
            <a:spLocks noGrp="1" noRot="1" noChangeAspect="1" noChangeArrowheads="1" noTextEdit="1"/>
          </p:cNvSpPr>
          <p:nvPr>
            <p:ph type="sldImg"/>
          </p:nvPr>
        </p:nvSpPr>
        <p:spPr/>
      </p:sp>
      <p:sp>
        <p:nvSpPr>
          <p:cNvPr id="655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dirty="0" smtClean="0"/>
              <a:t>http://www.engr.colostate.edu/~sudeep/teaching/lectures_452.htm</a:t>
            </a:r>
            <a:endParaRPr lang="en-AU" dirty="0" smtClean="0"/>
          </a:p>
          <a:p>
            <a:pPr marL="228600" indent="-228600">
              <a:buAutoNum type="arabicParenR"/>
            </a:pPr>
            <a:r>
              <a:rPr lang="zh-CN" altLang="en-US" dirty="0" smtClean="0"/>
              <a:t>课程介绍</a:t>
            </a:r>
            <a:endParaRPr lang="en-US" altLang="zh-CN" dirty="0" smtClean="0"/>
          </a:p>
          <a:p>
            <a:pPr marL="228600" indent="-228600">
              <a:buAutoNum type="arabicParenR"/>
            </a:pPr>
            <a:r>
              <a:rPr lang="zh-CN" altLang="en-US" dirty="0" smtClean="0"/>
              <a:t>计算机概况和发展现状，摩尔定律</a:t>
            </a:r>
            <a:endParaRPr lang="en-US" altLang="zh-CN" dirty="0" smtClean="0"/>
          </a:p>
          <a:p>
            <a:pPr marL="228600" indent="-228600">
              <a:buAutoNum type="arabicParenR"/>
            </a:pPr>
            <a:r>
              <a:rPr lang="zh-CN" altLang="en-US" dirty="0" smtClean="0"/>
              <a:t>计算机面临</a:t>
            </a:r>
            <a:r>
              <a:rPr lang="zh-CN" altLang="en-US" smtClean="0"/>
              <a:t>的能量墙</a:t>
            </a:r>
            <a:endParaRPr lang="en-US" altLang="zh-CN" dirty="0" smtClean="0"/>
          </a:p>
          <a:p>
            <a:pPr marL="228600" indent="-228600">
              <a:buAutoNum type="arabicParenR"/>
            </a:pPr>
            <a:r>
              <a:rPr lang="zh-CN" altLang="en-US" dirty="0" smtClean="0"/>
              <a:t>计算机性能评估方法</a:t>
            </a:r>
            <a:endParaRPr lang="en-US" altLang="zh-CN" dirty="0" smtClean="0"/>
          </a:p>
          <a:p>
            <a:pPr marL="228600" indent="-228600">
              <a:buAutoNum type="arabicParenR"/>
            </a:pPr>
            <a:r>
              <a:rPr lang="zh-CN" altLang="en-US" dirty="0" smtClean="0"/>
              <a:t>阿姆达尔定律，如何改进计算机性能</a:t>
            </a:r>
            <a:endParaRPr lang="en-AU"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ABI</a:t>
            </a:r>
            <a:r>
              <a:rPr lang="en-US" altLang="zh-CN" baseline="0" dirty="0" smtClean="0"/>
              <a:t> </a:t>
            </a:r>
            <a:r>
              <a:rPr lang="zh-CN" altLang="en-US" baseline="0" dirty="0" smtClean="0"/>
              <a:t>中的操作系统的接口</a:t>
            </a:r>
            <a:r>
              <a:rPr lang="en-US" altLang="zh-CN" baseline="0" dirty="0" smtClean="0"/>
              <a:t> </a:t>
            </a:r>
            <a:r>
              <a:rPr lang="zh-CN" altLang="en-US" baseline="0" dirty="0" smtClean="0"/>
              <a:t>例如 汇编语言中的系统中断调用  </a:t>
            </a:r>
            <a:r>
              <a:rPr lang="en-US" altLang="zh-CN" baseline="0" dirty="0" smtClean="0"/>
              <a:t>In 21H , BIOS</a:t>
            </a:r>
            <a:r>
              <a:rPr lang="zh-CN" altLang="en-US" baseline="0" dirty="0" smtClean="0"/>
              <a:t>中断调用 </a:t>
            </a:r>
            <a:r>
              <a:rPr lang="en-US" altLang="zh-CN" baseline="0" dirty="0" smtClean="0"/>
              <a:t>INT 16H</a:t>
            </a:r>
            <a:r>
              <a:rPr lang="zh-CN" altLang="en-US" baseline="0" dirty="0" smtClean="0"/>
              <a:t>键盘处理 </a:t>
            </a:r>
            <a:r>
              <a:rPr lang="en-US" altLang="zh-CN" baseline="0" dirty="0" smtClean="0"/>
              <a:t>INT 10H</a:t>
            </a:r>
            <a:r>
              <a:rPr lang="zh-CN" altLang="en-US" baseline="0" dirty="0" smtClean="0"/>
              <a:t>显示器中断</a:t>
            </a:r>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7373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3ECFA053-64DA-4E99-AA9B-1771874B2989}"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373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737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A891B6C6-F989-4D0B-8580-28B8F9E14385}"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3734" name="Rectangle 2"/>
          <p:cNvSpPr>
            <a:spLocks noGrp="1" noRot="1" noChangeAspect="1" noChangeArrowheads="1" noTextEdit="1"/>
          </p:cNvSpPr>
          <p:nvPr>
            <p:ph type="sldImg"/>
          </p:nvPr>
        </p:nvSpPr>
        <p:spPr/>
      </p:sp>
      <p:sp>
        <p:nvSpPr>
          <p:cNvPr id="737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以上我们了解了各种应用程序都是会转换为机器指令，那么这些指令如何执行呢？</a:t>
            </a:r>
            <a:endParaRPr lang="en-US" altLang="zh-CN" dirty="0" smtClean="0"/>
          </a:p>
          <a:p>
            <a:r>
              <a:rPr lang="zh-CN" altLang="en-US" dirty="0" smtClean="0"/>
              <a:t>它是由什么来执行的？</a:t>
            </a:r>
            <a:endParaRPr lang="en-AU" altLang="zh-CN" dirty="0" smtClean="0"/>
          </a:p>
          <a:p>
            <a:endParaRPr lang="en-AU"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sz="1200" kern="0" dirty="0" smtClean="0">
                <a:solidFill>
                  <a:schemeClr val="tx1"/>
                </a:solidFill>
                <a:latin typeface="Times New Roman" panose="02020603050405020304" pitchFamily="18" charset="0"/>
                <a:ea typeface="+mn-ea"/>
                <a:cs typeface="+mn-cs"/>
              </a:rPr>
              <a:t>Four out-of-order cores on one chip ,</a:t>
            </a:r>
            <a:r>
              <a:rPr lang="zh-CN" altLang="en-US" sz="1200" kern="0" dirty="0" smtClean="0">
                <a:solidFill>
                  <a:schemeClr val="tx1"/>
                </a:solidFill>
                <a:latin typeface="Times New Roman" panose="02020603050405020304" pitchFamily="18" charset="0"/>
                <a:ea typeface="+mn-ea"/>
                <a:cs typeface="+mn-cs"/>
              </a:rPr>
              <a:t>四核乱序芯片</a:t>
            </a:r>
            <a:endParaRPr lang="en-US" altLang="zh-CN" sz="1200" kern="0" dirty="0" smtClean="0">
              <a:solidFill>
                <a:schemeClr val="tx1"/>
              </a:solidFill>
              <a:latin typeface="Times New Roman" panose="02020603050405020304" pitchFamily="18" charset="0"/>
              <a:ea typeface="+mn-ea"/>
              <a:cs typeface="+mn-cs"/>
            </a:endParaRPr>
          </a:p>
          <a:p>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7270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D02C615C-E2D4-455E-9D2C-810E493AECE4}"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270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727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8400338C-5BDB-4B68-9C48-3258E3D5E4C6}"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2710" name="Rectangle 2"/>
          <p:cNvSpPr>
            <a:spLocks noGrp="1" noRot="1" noChangeAspect="1" noChangeArrowheads="1" noTextEdit="1"/>
          </p:cNvSpPr>
          <p:nvPr>
            <p:ph type="sldImg"/>
          </p:nvPr>
        </p:nvSpPr>
        <p:spPr/>
      </p:sp>
      <p:sp>
        <p:nvSpPr>
          <p:cNvPr id="727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以上我们了解了各种应用程序都是会转换为机器指令，那么这些指令如何执行呢？</a:t>
            </a:r>
            <a:endParaRPr lang="en-US" altLang="zh-CN" dirty="0" smtClean="0"/>
          </a:p>
          <a:p>
            <a:r>
              <a:rPr lang="zh-CN" altLang="en-US" dirty="0" smtClean="0"/>
              <a:t>它是由什么来执行的？</a:t>
            </a:r>
            <a:endParaRPr lang="en-AU"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sz="1500">
                <a:solidFill>
                  <a:schemeClr val="tx1"/>
                </a:solidFill>
                <a:latin typeface="Arial" panose="020B0604020202020204" pitchFamily="34" charset="0"/>
              </a:defRPr>
            </a:lvl1pPr>
            <a:lvl2pPr marL="715645" indent="-275590" defTabSz="931545">
              <a:defRPr sz="1500">
                <a:solidFill>
                  <a:schemeClr val="tx1"/>
                </a:solidFill>
                <a:latin typeface="Arial" panose="020B0604020202020204" pitchFamily="34" charset="0"/>
              </a:defRPr>
            </a:lvl2pPr>
            <a:lvl3pPr marL="1101090" indent="-220345" defTabSz="931545">
              <a:defRPr sz="1500">
                <a:solidFill>
                  <a:schemeClr val="tx1"/>
                </a:solidFill>
                <a:latin typeface="Arial" panose="020B0604020202020204" pitchFamily="34" charset="0"/>
              </a:defRPr>
            </a:lvl3pPr>
            <a:lvl4pPr marL="1541780" indent="-220345" defTabSz="931545">
              <a:defRPr sz="1500">
                <a:solidFill>
                  <a:schemeClr val="tx1"/>
                </a:solidFill>
                <a:latin typeface="Arial" panose="020B0604020202020204" pitchFamily="34" charset="0"/>
              </a:defRPr>
            </a:lvl4pPr>
            <a:lvl5pPr marL="1982470" indent="-220345" defTabSz="931545">
              <a:defRPr sz="1500">
                <a:solidFill>
                  <a:schemeClr val="tx1"/>
                </a:solidFill>
                <a:latin typeface="Arial" panose="020B0604020202020204" pitchFamily="34" charset="0"/>
              </a:defRPr>
            </a:lvl5pPr>
            <a:lvl6pPr marL="2423160" indent="-220345" algn="ctr" defTabSz="931545" eaLnBrk="0" fontAlgn="base" hangingPunct="0">
              <a:spcBef>
                <a:spcPct val="0"/>
              </a:spcBef>
              <a:spcAft>
                <a:spcPct val="0"/>
              </a:spcAft>
              <a:defRPr sz="1500">
                <a:solidFill>
                  <a:schemeClr val="tx1"/>
                </a:solidFill>
                <a:latin typeface="Arial" panose="020B0604020202020204" pitchFamily="34" charset="0"/>
              </a:defRPr>
            </a:lvl6pPr>
            <a:lvl7pPr marL="2863850" indent="-220345" algn="ctr" defTabSz="931545" eaLnBrk="0" fontAlgn="base" hangingPunct="0">
              <a:spcBef>
                <a:spcPct val="0"/>
              </a:spcBef>
              <a:spcAft>
                <a:spcPct val="0"/>
              </a:spcAft>
              <a:defRPr sz="1500">
                <a:solidFill>
                  <a:schemeClr val="tx1"/>
                </a:solidFill>
                <a:latin typeface="Arial" panose="020B0604020202020204" pitchFamily="34" charset="0"/>
              </a:defRPr>
            </a:lvl7pPr>
            <a:lvl8pPr marL="3303905" indent="-220345" algn="ctr" defTabSz="931545" eaLnBrk="0" fontAlgn="base" hangingPunct="0">
              <a:spcBef>
                <a:spcPct val="0"/>
              </a:spcBef>
              <a:spcAft>
                <a:spcPct val="0"/>
              </a:spcAft>
              <a:defRPr sz="1500">
                <a:solidFill>
                  <a:schemeClr val="tx1"/>
                </a:solidFill>
                <a:latin typeface="Arial" panose="020B0604020202020204" pitchFamily="34" charset="0"/>
              </a:defRPr>
            </a:lvl8pPr>
            <a:lvl9pPr marL="3744595" indent="-220345" algn="ctr" defTabSz="931545" eaLnBrk="0" fontAlgn="base" hangingPunct="0">
              <a:spcBef>
                <a:spcPct val="0"/>
              </a:spcBef>
              <a:spcAft>
                <a:spcPct val="0"/>
              </a:spcAft>
              <a:defRPr sz="1500">
                <a:solidFill>
                  <a:schemeClr val="tx1"/>
                </a:solidFill>
                <a:latin typeface="Arial" panose="020B0604020202020204" pitchFamily="34" charset="0"/>
              </a:defRPr>
            </a:lvl9pPr>
          </a:lstStyle>
          <a:p>
            <a:r>
              <a:rPr lang="en-AU" altLang="zh-CN" sz="1300">
                <a:latin typeface="Times New Roman" panose="02020603050405020304" pitchFamily="18" charset="0"/>
              </a:rPr>
              <a:t>Morgan Kaufmann Publishers</a:t>
            </a:r>
            <a:endParaRPr lang="en-AU" altLang="zh-CN" sz="1300">
              <a:latin typeface="Times New Roman" panose="02020603050405020304" pitchFamily="18" charset="0"/>
            </a:endParaRPr>
          </a:p>
        </p:txBody>
      </p:sp>
      <p:sp>
        <p:nvSpPr>
          <p:cNvPr id="16589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sz="1500">
                <a:solidFill>
                  <a:schemeClr val="tx1"/>
                </a:solidFill>
                <a:latin typeface="Arial" panose="020B0604020202020204" pitchFamily="34" charset="0"/>
              </a:defRPr>
            </a:lvl1pPr>
            <a:lvl2pPr marL="715645" indent="-275590" defTabSz="931545">
              <a:defRPr sz="1500">
                <a:solidFill>
                  <a:schemeClr val="tx1"/>
                </a:solidFill>
                <a:latin typeface="Arial" panose="020B0604020202020204" pitchFamily="34" charset="0"/>
              </a:defRPr>
            </a:lvl2pPr>
            <a:lvl3pPr marL="1101090" indent="-220345" defTabSz="931545">
              <a:defRPr sz="1500">
                <a:solidFill>
                  <a:schemeClr val="tx1"/>
                </a:solidFill>
                <a:latin typeface="Arial" panose="020B0604020202020204" pitchFamily="34" charset="0"/>
              </a:defRPr>
            </a:lvl3pPr>
            <a:lvl4pPr marL="1541780" indent="-220345" defTabSz="931545">
              <a:defRPr sz="1500">
                <a:solidFill>
                  <a:schemeClr val="tx1"/>
                </a:solidFill>
                <a:latin typeface="Arial" panose="020B0604020202020204" pitchFamily="34" charset="0"/>
              </a:defRPr>
            </a:lvl4pPr>
            <a:lvl5pPr marL="1982470" indent="-220345" defTabSz="931545">
              <a:defRPr sz="1500">
                <a:solidFill>
                  <a:schemeClr val="tx1"/>
                </a:solidFill>
                <a:latin typeface="Arial" panose="020B0604020202020204" pitchFamily="34" charset="0"/>
              </a:defRPr>
            </a:lvl5pPr>
            <a:lvl6pPr marL="2423160" indent="-220345" algn="ctr" defTabSz="931545" eaLnBrk="0" fontAlgn="base" hangingPunct="0">
              <a:spcBef>
                <a:spcPct val="0"/>
              </a:spcBef>
              <a:spcAft>
                <a:spcPct val="0"/>
              </a:spcAft>
              <a:defRPr sz="1500">
                <a:solidFill>
                  <a:schemeClr val="tx1"/>
                </a:solidFill>
                <a:latin typeface="Arial" panose="020B0604020202020204" pitchFamily="34" charset="0"/>
              </a:defRPr>
            </a:lvl6pPr>
            <a:lvl7pPr marL="2863850" indent="-220345" algn="ctr" defTabSz="931545" eaLnBrk="0" fontAlgn="base" hangingPunct="0">
              <a:spcBef>
                <a:spcPct val="0"/>
              </a:spcBef>
              <a:spcAft>
                <a:spcPct val="0"/>
              </a:spcAft>
              <a:defRPr sz="1500">
                <a:solidFill>
                  <a:schemeClr val="tx1"/>
                </a:solidFill>
                <a:latin typeface="Arial" panose="020B0604020202020204" pitchFamily="34" charset="0"/>
              </a:defRPr>
            </a:lvl7pPr>
            <a:lvl8pPr marL="3303905" indent="-220345" algn="ctr" defTabSz="931545" eaLnBrk="0" fontAlgn="base" hangingPunct="0">
              <a:spcBef>
                <a:spcPct val="0"/>
              </a:spcBef>
              <a:spcAft>
                <a:spcPct val="0"/>
              </a:spcAft>
              <a:defRPr sz="1500">
                <a:solidFill>
                  <a:schemeClr val="tx1"/>
                </a:solidFill>
                <a:latin typeface="Arial" panose="020B0604020202020204" pitchFamily="34" charset="0"/>
              </a:defRPr>
            </a:lvl8pPr>
            <a:lvl9pPr marL="3744595" indent="-220345" algn="ctr" defTabSz="931545" eaLnBrk="0" fontAlgn="base" hangingPunct="0">
              <a:spcBef>
                <a:spcPct val="0"/>
              </a:spcBef>
              <a:spcAft>
                <a:spcPct val="0"/>
              </a:spcAft>
              <a:defRPr sz="1500">
                <a:solidFill>
                  <a:schemeClr val="tx1"/>
                </a:solidFill>
                <a:latin typeface="Arial" panose="020B0604020202020204" pitchFamily="34" charset="0"/>
              </a:defRPr>
            </a:lvl9pPr>
          </a:lstStyle>
          <a:p>
            <a:fld id="{D13CF453-3DC1-48C8-8B84-8BA0D4471D1E}" type="datetime3">
              <a:rPr lang="en-AU" altLang="zh-CN" sz="1300">
                <a:latin typeface="Times New Roman" panose="02020603050405020304" pitchFamily="18" charset="0"/>
              </a:rPr>
            </a:fld>
            <a:endParaRPr lang="en-AU" altLang="zh-CN" sz="1300">
              <a:latin typeface="Times New Roman" panose="02020603050405020304" pitchFamily="18" charset="0"/>
            </a:endParaRPr>
          </a:p>
        </p:txBody>
      </p:sp>
      <p:sp>
        <p:nvSpPr>
          <p:cNvPr id="16589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sz="1500">
                <a:solidFill>
                  <a:schemeClr val="tx1"/>
                </a:solidFill>
                <a:latin typeface="Arial" panose="020B0604020202020204" pitchFamily="34" charset="0"/>
              </a:defRPr>
            </a:lvl1pPr>
            <a:lvl2pPr marL="715645" indent="-275590" defTabSz="931545">
              <a:defRPr sz="1500">
                <a:solidFill>
                  <a:schemeClr val="tx1"/>
                </a:solidFill>
                <a:latin typeface="Arial" panose="020B0604020202020204" pitchFamily="34" charset="0"/>
              </a:defRPr>
            </a:lvl2pPr>
            <a:lvl3pPr marL="1101090" indent="-220345" defTabSz="931545">
              <a:defRPr sz="1500">
                <a:solidFill>
                  <a:schemeClr val="tx1"/>
                </a:solidFill>
                <a:latin typeface="Arial" panose="020B0604020202020204" pitchFamily="34" charset="0"/>
              </a:defRPr>
            </a:lvl3pPr>
            <a:lvl4pPr marL="1541780" indent="-220345" defTabSz="931545">
              <a:defRPr sz="1500">
                <a:solidFill>
                  <a:schemeClr val="tx1"/>
                </a:solidFill>
                <a:latin typeface="Arial" panose="020B0604020202020204" pitchFamily="34" charset="0"/>
              </a:defRPr>
            </a:lvl4pPr>
            <a:lvl5pPr marL="1982470" indent="-220345" defTabSz="931545">
              <a:defRPr sz="1500">
                <a:solidFill>
                  <a:schemeClr val="tx1"/>
                </a:solidFill>
                <a:latin typeface="Arial" panose="020B0604020202020204" pitchFamily="34" charset="0"/>
              </a:defRPr>
            </a:lvl5pPr>
            <a:lvl6pPr marL="2423160" indent="-220345" algn="ctr" defTabSz="931545" eaLnBrk="0" fontAlgn="base" hangingPunct="0">
              <a:spcBef>
                <a:spcPct val="0"/>
              </a:spcBef>
              <a:spcAft>
                <a:spcPct val="0"/>
              </a:spcAft>
              <a:defRPr sz="1500">
                <a:solidFill>
                  <a:schemeClr val="tx1"/>
                </a:solidFill>
                <a:latin typeface="Arial" panose="020B0604020202020204" pitchFamily="34" charset="0"/>
              </a:defRPr>
            </a:lvl6pPr>
            <a:lvl7pPr marL="2863850" indent="-220345" algn="ctr" defTabSz="931545" eaLnBrk="0" fontAlgn="base" hangingPunct="0">
              <a:spcBef>
                <a:spcPct val="0"/>
              </a:spcBef>
              <a:spcAft>
                <a:spcPct val="0"/>
              </a:spcAft>
              <a:defRPr sz="1500">
                <a:solidFill>
                  <a:schemeClr val="tx1"/>
                </a:solidFill>
                <a:latin typeface="Arial" panose="020B0604020202020204" pitchFamily="34" charset="0"/>
              </a:defRPr>
            </a:lvl7pPr>
            <a:lvl8pPr marL="3303905" indent="-220345" algn="ctr" defTabSz="931545" eaLnBrk="0" fontAlgn="base" hangingPunct="0">
              <a:spcBef>
                <a:spcPct val="0"/>
              </a:spcBef>
              <a:spcAft>
                <a:spcPct val="0"/>
              </a:spcAft>
              <a:defRPr sz="1500">
                <a:solidFill>
                  <a:schemeClr val="tx1"/>
                </a:solidFill>
                <a:latin typeface="Arial" panose="020B0604020202020204" pitchFamily="34" charset="0"/>
              </a:defRPr>
            </a:lvl8pPr>
            <a:lvl9pPr marL="3744595" indent="-220345" algn="ctr" defTabSz="931545" eaLnBrk="0" fontAlgn="base" hangingPunct="0">
              <a:spcBef>
                <a:spcPct val="0"/>
              </a:spcBef>
              <a:spcAft>
                <a:spcPct val="0"/>
              </a:spcAft>
              <a:defRPr sz="1500">
                <a:solidFill>
                  <a:schemeClr val="tx1"/>
                </a:solidFill>
                <a:latin typeface="Arial" panose="020B0604020202020204" pitchFamily="34" charset="0"/>
              </a:defRPr>
            </a:lvl9pPr>
          </a:lstStyle>
          <a:p>
            <a:r>
              <a:rPr lang="en-AU" altLang="zh-CN" sz="1300">
                <a:latin typeface="Times New Roman" panose="02020603050405020304" pitchFamily="18" charset="0"/>
              </a:rPr>
              <a:t>Chapter 4 — The Processor</a:t>
            </a:r>
            <a:endParaRPr lang="en-AU" altLang="zh-CN" sz="1300">
              <a:latin typeface="Times New Roman" panose="02020603050405020304" pitchFamily="18" charset="0"/>
            </a:endParaRPr>
          </a:p>
        </p:txBody>
      </p:sp>
      <p:sp>
        <p:nvSpPr>
          <p:cNvPr id="1658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sz="1500">
                <a:solidFill>
                  <a:schemeClr val="tx1"/>
                </a:solidFill>
                <a:latin typeface="Arial" panose="020B0604020202020204" pitchFamily="34" charset="0"/>
              </a:defRPr>
            </a:lvl1pPr>
            <a:lvl2pPr marL="715645" indent="-275590" defTabSz="931545">
              <a:defRPr sz="1500">
                <a:solidFill>
                  <a:schemeClr val="tx1"/>
                </a:solidFill>
                <a:latin typeface="Arial" panose="020B0604020202020204" pitchFamily="34" charset="0"/>
              </a:defRPr>
            </a:lvl2pPr>
            <a:lvl3pPr marL="1101090" indent="-220345" defTabSz="931545">
              <a:defRPr sz="1500">
                <a:solidFill>
                  <a:schemeClr val="tx1"/>
                </a:solidFill>
                <a:latin typeface="Arial" panose="020B0604020202020204" pitchFamily="34" charset="0"/>
              </a:defRPr>
            </a:lvl3pPr>
            <a:lvl4pPr marL="1541780" indent="-220345" defTabSz="931545">
              <a:defRPr sz="1500">
                <a:solidFill>
                  <a:schemeClr val="tx1"/>
                </a:solidFill>
                <a:latin typeface="Arial" panose="020B0604020202020204" pitchFamily="34" charset="0"/>
              </a:defRPr>
            </a:lvl4pPr>
            <a:lvl5pPr marL="1982470" indent="-220345" defTabSz="931545">
              <a:defRPr sz="1500">
                <a:solidFill>
                  <a:schemeClr val="tx1"/>
                </a:solidFill>
                <a:latin typeface="Arial" panose="020B0604020202020204" pitchFamily="34" charset="0"/>
              </a:defRPr>
            </a:lvl5pPr>
            <a:lvl6pPr marL="2423160" indent="-220345" algn="ctr" defTabSz="931545" eaLnBrk="0" fontAlgn="base" hangingPunct="0">
              <a:spcBef>
                <a:spcPct val="0"/>
              </a:spcBef>
              <a:spcAft>
                <a:spcPct val="0"/>
              </a:spcAft>
              <a:defRPr sz="1500">
                <a:solidFill>
                  <a:schemeClr val="tx1"/>
                </a:solidFill>
                <a:latin typeface="Arial" panose="020B0604020202020204" pitchFamily="34" charset="0"/>
              </a:defRPr>
            </a:lvl6pPr>
            <a:lvl7pPr marL="2863850" indent="-220345" algn="ctr" defTabSz="931545" eaLnBrk="0" fontAlgn="base" hangingPunct="0">
              <a:spcBef>
                <a:spcPct val="0"/>
              </a:spcBef>
              <a:spcAft>
                <a:spcPct val="0"/>
              </a:spcAft>
              <a:defRPr sz="1500">
                <a:solidFill>
                  <a:schemeClr val="tx1"/>
                </a:solidFill>
                <a:latin typeface="Arial" panose="020B0604020202020204" pitchFamily="34" charset="0"/>
              </a:defRPr>
            </a:lvl7pPr>
            <a:lvl8pPr marL="3303905" indent="-220345" algn="ctr" defTabSz="931545" eaLnBrk="0" fontAlgn="base" hangingPunct="0">
              <a:spcBef>
                <a:spcPct val="0"/>
              </a:spcBef>
              <a:spcAft>
                <a:spcPct val="0"/>
              </a:spcAft>
              <a:defRPr sz="1500">
                <a:solidFill>
                  <a:schemeClr val="tx1"/>
                </a:solidFill>
                <a:latin typeface="Arial" panose="020B0604020202020204" pitchFamily="34" charset="0"/>
              </a:defRPr>
            </a:lvl8pPr>
            <a:lvl9pPr marL="3744595" indent="-220345" algn="ctr" defTabSz="931545" eaLnBrk="0" fontAlgn="base" hangingPunct="0">
              <a:spcBef>
                <a:spcPct val="0"/>
              </a:spcBef>
              <a:spcAft>
                <a:spcPct val="0"/>
              </a:spcAft>
              <a:defRPr sz="1500">
                <a:solidFill>
                  <a:schemeClr val="tx1"/>
                </a:solidFill>
                <a:latin typeface="Arial" panose="020B0604020202020204" pitchFamily="34" charset="0"/>
              </a:defRPr>
            </a:lvl9pPr>
          </a:lstStyle>
          <a:p>
            <a:fld id="{F4F66F4F-52D6-44C9-B668-5DF950FF833B}" type="slidenum">
              <a:rPr lang="en-AU" altLang="zh-CN" sz="1300">
                <a:latin typeface="Times New Roman" panose="02020603050405020304" pitchFamily="18" charset="0"/>
              </a:rPr>
            </a:fld>
            <a:endParaRPr lang="en-AU" altLang="zh-CN" sz="1300">
              <a:latin typeface="Times New Roman" panose="02020603050405020304" pitchFamily="18" charset="0"/>
            </a:endParaRPr>
          </a:p>
        </p:txBody>
      </p:sp>
      <p:sp>
        <p:nvSpPr>
          <p:cNvPr id="165894" name="Rectangle 2"/>
          <p:cNvSpPr>
            <a:spLocks noGrp="1" noRot="1" noChangeAspect="1" noChangeArrowheads="1" noTextEdit="1"/>
          </p:cNvSpPr>
          <p:nvPr>
            <p:ph type="sldImg"/>
          </p:nvPr>
        </p:nvSpPr>
        <p:spPr/>
      </p:sp>
      <p:sp>
        <p:nvSpPr>
          <p:cNvPr id="1658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我们知道了程序是由计算机硬件的支撑下实现程序的功能，那么计算机的发展遵循什么样的规律？</a:t>
            </a:r>
            <a:endParaRPr lang="en-US" altLang="zh-CN" dirty="0" smtClean="0"/>
          </a:p>
          <a:p>
            <a:r>
              <a:rPr lang="zh-CN" altLang="en-US" baseline="0" dirty="0" smtClean="0"/>
              <a:t>目前又面临哪些问题呢？摩尔定律在未来还会成立吗？</a:t>
            </a:r>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技术定标</a:t>
            </a:r>
            <a:r>
              <a:rPr lang="zh-CN" altLang="en-US" baseline="0" dirty="0" smtClean="0"/>
              <a:t>：</a:t>
            </a:r>
            <a:r>
              <a:rPr lang="en-US" altLang="zh-CN" dirty="0" smtClean="0">
                <a:ea typeface="宋体" panose="02010600030101010101" pitchFamily="2" charset="-122"/>
              </a:rPr>
              <a:t>Technology Scaling</a:t>
            </a:r>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ea typeface="宋体" panose="02010600030101010101" pitchFamily="2" charset="-122"/>
              </a:rPr>
              <a:t>ITRS </a:t>
            </a:r>
            <a:r>
              <a:rPr lang="zh-CN" altLang="en-US" sz="1200" dirty="0" smtClean="0">
                <a:ea typeface="宋体" panose="02010600030101010101" pitchFamily="2" charset="-122"/>
              </a:rPr>
              <a:t>（国际半导体技术蓝图）</a:t>
            </a:r>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7475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301064A6-8253-4754-9C5E-2E7154636320}"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475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747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70C4D549-A8AF-41D6-A617-2AC727E5EC89}"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4758" name="Rectangle 2"/>
          <p:cNvSpPr>
            <a:spLocks noGrp="1" noRot="1" noChangeAspect="1" noChangeArrowheads="1" noTextEdit="1"/>
          </p:cNvSpPr>
          <p:nvPr>
            <p:ph type="sldImg"/>
          </p:nvPr>
        </p:nvSpPr>
        <p:spPr/>
      </p:sp>
      <p:sp>
        <p:nvSpPr>
          <p:cNvPr id="747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Packaging issues for laptop and desktop PC set the “power” limit at 100 Watts.</a:t>
            </a:r>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Hot</a:t>
            </a:r>
            <a:r>
              <a:rPr lang="en-US" altLang="zh-CN" baseline="0" smtClean="0"/>
              <a:t> plate</a:t>
            </a:r>
            <a:endParaRPr lang="zh-CN" altLang="en-US"/>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6656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F6E3B07F-2B2C-4186-9D5C-309BC7678525}"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6656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665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7D0EE82D-3814-4F7C-A49B-16C852745350}"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66566" name="Rectangle 2"/>
          <p:cNvSpPr>
            <a:spLocks noGrp="1" noRot="1" noChangeAspect="1" noChangeArrowheads="1" noTextEdit="1"/>
          </p:cNvSpPr>
          <p:nvPr>
            <p:ph type="sldImg"/>
          </p:nvPr>
        </p:nvSpPr>
        <p:spPr/>
      </p:sp>
      <p:sp>
        <p:nvSpPr>
          <p:cNvPr id="665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7577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C2A9FF5E-26BF-4FB4-9117-BABE89A1DE60}"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578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757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235B3A1A-8B9B-4235-A8C5-90C597041B0E}"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5782" name="Rectangle 2"/>
          <p:cNvSpPr>
            <a:spLocks noGrp="1" noRot="1" noChangeAspect="1" noChangeArrowheads="1" noTextEdit="1"/>
          </p:cNvSpPr>
          <p:nvPr>
            <p:ph type="sldImg"/>
          </p:nvPr>
        </p:nvSpPr>
        <p:spPr/>
      </p:sp>
      <p:sp>
        <p:nvSpPr>
          <p:cNvPr id="757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dirty="0" smtClean="0"/>
              <a:t>Uniprocessor</a:t>
            </a:r>
            <a:r>
              <a:rPr lang="zh-CN" altLang="en-US" sz="1200" kern="1200" dirty="0" smtClean="0">
                <a:solidFill>
                  <a:schemeClr val="tx1"/>
                </a:solidFill>
                <a:effectLst/>
                <a:latin typeface="Times New Roman" panose="02020603050405020304" pitchFamily="18" charset="0"/>
                <a:ea typeface="+mn-ea"/>
                <a:cs typeface="+mn-cs"/>
              </a:rPr>
              <a:t>单处理机</a:t>
            </a:r>
            <a:r>
              <a:rPr lang="en-US" altLang="zh-CN" sz="1200" kern="1200" dirty="0" smtClean="0">
                <a:solidFill>
                  <a:schemeClr val="tx1"/>
                </a:solidFill>
                <a:effectLst/>
                <a:latin typeface="Times New Roman" panose="02020603050405020304" pitchFamily="18" charset="0"/>
                <a:ea typeface="+mn-ea"/>
                <a:cs typeface="+mn-cs"/>
              </a:rPr>
              <a:t>(</a:t>
            </a:r>
            <a:r>
              <a:rPr lang="zh-CN" altLang="en-US" sz="1200" kern="1200" dirty="0" smtClean="0">
                <a:solidFill>
                  <a:schemeClr val="tx1"/>
                </a:solidFill>
                <a:effectLst/>
                <a:latin typeface="Times New Roman" panose="02020603050405020304" pitchFamily="18" charset="0"/>
                <a:ea typeface="+mn-ea"/>
                <a:cs typeface="+mn-cs"/>
              </a:rPr>
              <a:t>单机</a:t>
            </a:r>
            <a:endParaRPr lang="en-AU"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a typeface="宋体" panose="02010600030101010101" pitchFamily="2" charset="-122"/>
              </a:rPr>
              <a:t>Sea Change</a:t>
            </a:r>
            <a:r>
              <a:rPr lang="zh-CN" altLang="en-US" dirty="0" smtClean="0">
                <a:ea typeface="宋体" panose="02010600030101010101" pitchFamily="2" charset="-122"/>
              </a:rPr>
              <a:t>：</a:t>
            </a:r>
            <a:r>
              <a:rPr lang="zh-CN" altLang="en-US" sz="1200" kern="1200" dirty="0" smtClean="0">
                <a:solidFill>
                  <a:schemeClr val="tx1"/>
                </a:solidFill>
                <a:effectLst/>
                <a:latin typeface="Times New Roman" panose="02020603050405020304" pitchFamily="18" charset="0"/>
                <a:ea typeface="+mn-ea"/>
                <a:cs typeface="+mn-cs"/>
              </a:rPr>
              <a:t>突变</a:t>
            </a:r>
            <a:r>
              <a:rPr lang="en-US" altLang="zh-CN" sz="1200" kern="1200" dirty="0" smtClean="0">
                <a:solidFill>
                  <a:schemeClr val="tx1"/>
                </a:solidFill>
                <a:effectLst/>
                <a:latin typeface="Times New Roman" panose="02020603050405020304" pitchFamily="18" charset="0"/>
                <a:ea typeface="+mn-ea"/>
                <a:cs typeface="+mn-cs"/>
              </a:rPr>
              <a:t>, </a:t>
            </a:r>
            <a:r>
              <a:rPr lang="zh-CN" altLang="en-US" sz="1200" kern="1200" dirty="0" smtClean="0">
                <a:solidFill>
                  <a:schemeClr val="tx1"/>
                </a:solidFill>
                <a:effectLst/>
                <a:latin typeface="Times New Roman" panose="02020603050405020304" pitchFamily="18" charset="0"/>
                <a:ea typeface="+mn-ea"/>
                <a:cs typeface="+mn-cs"/>
              </a:rPr>
              <a:t>突发性彻底转变</a:t>
            </a:r>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Times New Roman" panose="02020603050405020304" pitchFamily="18" charset="0"/>
                <a:ea typeface="+mn-ea"/>
                <a:cs typeface="+mn-cs"/>
              </a:rPr>
              <a:t>thermal</a:t>
            </a:r>
            <a:r>
              <a:rPr lang="en-US" altLang="zh-CN" sz="1200" kern="1200" dirty="0" smtClean="0">
                <a:solidFill>
                  <a:schemeClr val="tx1"/>
                </a:solidFill>
                <a:effectLst/>
                <a:latin typeface="Times New Roman" panose="02020603050405020304" pitchFamily="18" charset="0"/>
                <a:ea typeface="+mn-ea"/>
                <a:cs typeface="+mn-cs"/>
              </a:rPr>
              <a:t> </a:t>
            </a:r>
            <a:r>
              <a:rPr lang="zh-CN" altLang="en-US" sz="1200" kern="1200" dirty="0" smtClean="0">
                <a:solidFill>
                  <a:schemeClr val="tx1"/>
                </a:solidFill>
                <a:effectLst/>
                <a:latin typeface="Times New Roman" panose="02020603050405020304" pitchFamily="18" charset="0"/>
                <a:ea typeface="+mn-ea"/>
                <a:cs typeface="+mn-cs"/>
              </a:rPr>
              <a:t>热量</a:t>
            </a:r>
            <a:r>
              <a:rPr lang="zh-CN" altLang="en-US" sz="1200" kern="1200" baseline="0" dirty="0" smtClean="0">
                <a:solidFill>
                  <a:schemeClr val="tx1"/>
                </a:solidFill>
                <a:effectLst/>
                <a:latin typeface="Times New Roman" panose="02020603050405020304" pitchFamily="18" charset="0"/>
                <a:ea typeface="+mn-ea"/>
                <a:cs typeface="+mn-cs"/>
              </a:rPr>
              <a:t> 管理</a:t>
            </a:r>
            <a:r>
              <a:rPr lang="en-US" altLang="zh-CN" sz="1200" kern="1200" baseline="0" dirty="0" smtClean="0">
                <a:solidFill>
                  <a:schemeClr val="tx1"/>
                </a:solidFill>
                <a:effectLst/>
                <a:latin typeface="Times New Roman" panose="02020603050405020304" pitchFamily="18" charset="0"/>
                <a:ea typeface="+mn-ea"/>
                <a:cs typeface="+mn-cs"/>
              </a:rPr>
              <a:t>, How to program on multiple cores system to utilize the hardware resources efficiently? </a:t>
            </a:r>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7680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A203ED2B-868B-403B-A16B-2DF0EE645A44}"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680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768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D1EEE022-47A8-4F59-A6A7-AD11A02421CA}"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6806" name="Rectangle 2"/>
          <p:cNvSpPr>
            <a:spLocks noGrp="1" noRot="1" noChangeAspect="1" noChangeArrowheads="1" noTextEdit="1"/>
          </p:cNvSpPr>
          <p:nvPr>
            <p:ph type="sldImg"/>
          </p:nvPr>
        </p:nvSpPr>
        <p:spPr/>
      </p:sp>
      <p:sp>
        <p:nvSpPr>
          <p:cNvPr id="768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CN" sz="1200" b="1" kern="1200" dirty="0" smtClean="0">
                <a:solidFill>
                  <a:schemeClr val="tx1"/>
                </a:solidFill>
                <a:effectLst/>
                <a:latin typeface="Times New Roman" panose="02020603050405020304" pitchFamily="18" charset="0"/>
                <a:ea typeface="+mn-ea"/>
                <a:cs typeface="+mn-cs"/>
              </a:rPr>
              <a:t>Concorde</a:t>
            </a:r>
            <a:r>
              <a:rPr lang="en-US" altLang="zh-CN" sz="1200" kern="1200" dirty="0" smtClean="0">
                <a:solidFill>
                  <a:schemeClr val="tx1"/>
                </a:solidFill>
                <a:effectLst/>
                <a:latin typeface="Times New Roman" panose="02020603050405020304" pitchFamily="18" charset="0"/>
                <a:ea typeface="+mn-ea"/>
                <a:cs typeface="+mn-cs"/>
              </a:rPr>
              <a:t> [</a:t>
            </a:r>
            <a:r>
              <a:rPr lang="en-US" altLang="zh-CN" sz="1200" kern="1200" dirty="0" err="1" smtClean="0">
                <a:solidFill>
                  <a:schemeClr val="tx1"/>
                </a:solidFill>
                <a:effectLst/>
                <a:latin typeface="Times New Roman" panose="02020603050405020304" pitchFamily="18" charset="0"/>
                <a:ea typeface="+mn-ea"/>
                <a:cs typeface="+mn-cs"/>
              </a:rPr>
              <a:t>kɔn'kɔ:d</a:t>
            </a:r>
            <a:r>
              <a:rPr lang="en-US" altLang="zh-CN" sz="1200" kern="1200" dirty="0" smtClean="0">
                <a:solidFill>
                  <a:schemeClr val="tx1"/>
                </a:solidFill>
                <a:effectLst/>
                <a:latin typeface="Times New Roman" panose="02020603050405020304" pitchFamily="18" charset="0"/>
                <a:ea typeface="+mn-ea"/>
                <a:cs typeface="+mn-cs"/>
              </a:rPr>
              <a:t>] </a:t>
            </a:r>
            <a:endParaRPr lang="en-US" altLang="zh-CN" sz="1200" kern="1200" dirty="0" smtClean="0">
              <a:solidFill>
                <a:schemeClr val="tx1"/>
              </a:solidFill>
              <a:effectLst/>
              <a:latin typeface="Times New Roman" panose="02020603050405020304" pitchFamily="18" charset="0"/>
              <a:ea typeface="+mn-ea"/>
              <a:cs typeface="+mn-cs"/>
            </a:endParaRPr>
          </a:p>
          <a:p>
            <a:pPr rtl="0"/>
            <a:r>
              <a:rPr lang="en-US" altLang="zh-CN" sz="1200" kern="1200" dirty="0" smtClean="0">
                <a:solidFill>
                  <a:schemeClr val="tx1"/>
                </a:solidFill>
                <a:effectLst/>
                <a:latin typeface="Times New Roman" panose="02020603050405020304" pitchFamily="18" charset="0"/>
                <a:ea typeface="+mn-ea"/>
                <a:cs typeface="+mn-cs"/>
              </a:rPr>
              <a:t>n. </a:t>
            </a:r>
            <a:r>
              <a:rPr lang="zh-CN" altLang="en-US" sz="1200" kern="1200" dirty="0" smtClean="0">
                <a:solidFill>
                  <a:schemeClr val="tx1"/>
                </a:solidFill>
                <a:effectLst/>
                <a:latin typeface="Times New Roman" panose="02020603050405020304" pitchFamily="18" charset="0"/>
                <a:ea typeface="+mn-ea"/>
                <a:cs typeface="+mn-cs"/>
              </a:rPr>
              <a:t>协和式（飞机）</a:t>
            </a:r>
            <a:endParaRPr lang="zh-CN" altLang="en-US" sz="1200" kern="1200" dirty="0" smtClean="0">
              <a:solidFill>
                <a:schemeClr val="tx1"/>
              </a:solidFill>
              <a:effectLst/>
              <a:latin typeface="Times New Roman" panose="02020603050405020304" pitchFamily="18" charset="0"/>
              <a:ea typeface="+mn-ea"/>
              <a:cs typeface="+mn-cs"/>
            </a:endParaRPr>
          </a:p>
          <a:p>
            <a:endParaRPr lang="en-AU"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7782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286553F8-F3CC-450A-A853-96BA87E18F9E}"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782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778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1E91B81C-E338-4163-A033-90CA5BFA09F0}"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7830" name="Rectangle 2"/>
          <p:cNvSpPr>
            <a:spLocks noGrp="1" noRot="1" noChangeAspect="1" noChangeArrowheads="1" noTextEdit="1"/>
          </p:cNvSpPr>
          <p:nvPr>
            <p:ph type="sldImg"/>
          </p:nvPr>
        </p:nvSpPr>
        <p:spPr/>
      </p:sp>
      <p:sp>
        <p:nvSpPr>
          <p:cNvPr id="778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如同</a:t>
            </a:r>
            <a:r>
              <a:rPr lang="zh-CN" altLang="en-US" baseline="0" dirty="0" smtClean="0"/>
              <a:t> 比较飞机的性能，可以从载客量和飞行速度两方面来衡量飞机的性能</a:t>
            </a:r>
            <a:endParaRPr lang="en-US" altLang="zh-CN" baseline="0" dirty="0" smtClean="0"/>
          </a:p>
          <a:p>
            <a:r>
              <a:rPr lang="zh-CN" altLang="en-US" baseline="0" dirty="0" smtClean="0"/>
              <a:t>计算机系统也可以 吞吐量 和响应时间来考虑</a:t>
            </a:r>
            <a:endParaRPr lang="en-US" altLang="zh-CN" baseline="0" dirty="0" smtClean="0"/>
          </a:p>
          <a:p>
            <a:r>
              <a:rPr lang="zh-CN" altLang="en-US" baseline="0" dirty="0" smtClean="0"/>
              <a:t>我们 主要管组响应时间。 因为，响应时间缩短，也可以提高吞吐量，此外还需要更多的处理器来提高吞吐量。</a:t>
            </a:r>
            <a:endParaRPr lang="en-AU"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7885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5FCF92C5-F606-4347-9C60-F567C2861876}"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885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788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4D115BEB-D86B-4BA6-9296-B994B88846A8}"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8854" name="Rectangle 2"/>
          <p:cNvSpPr>
            <a:spLocks noGrp="1" noRot="1" noChangeAspect="1" noChangeArrowheads="1" noTextEdit="1"/>
          </p:cNvSpPr>
          <p:nvPr>
            <p:ph type="sldImg"/>
          </p:nvPr>
        </p:nvSpPr>
        <p:spPr/>
      </p:sp>
      <p:sp>
        <p:nvSpPr>
          <p:cNvPr id="788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相对性能，比较两个计算机可以根据执行相同任务花费的时间来比较</a:t>
            </a:r>
            <a:endParaRPr lang="en-US" altLang="zh-CN" dirty="0" smtClean="0"/>
          </a:p>
          <a:p>
            <a:r>
              <a:rPr lang="zh-CN" altLang="en-US" dirty="0" smtClean="0"/>
              <a:t>那么这种比较科学吗？或者完备吗？</a:t>
            </a:r>
            <a:endParaRPr lang="en-US" altLang="zh-CN" dirty="0" smtClean="0"/>
          </a:p>
          <a:p>
            <a:r>
              <a:rPr lang="en-US" dirty="0" smtClean="0"/>
              <a:t> </a:t>
            </a:r>
            <a:endParaRPr lang="en-AU"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7987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8CC3FA76-1E5D-4992-849E-1D6CFD14C045}"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987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798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950D84F5-B0A0-4876-B7A7-F8CA001928AD}"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9878" name="Rectangle 2"/>
          <p:cNvSpPr>
            <a:spLocks noGrp="1" noRot="1" noChangeAspect="1" noChangeArrowheads="1" noTextEdit="1"/>
          </p:cNvSpPr>
          <p:nvPr>
            <p:ph type="sldImg"/>
          </p:nvPr>
        </p:nvSpPr>
        <p:spPr/>
      </p:sp>
      <p:sp>
        <p:nvSpPr>
          <p:cNvPr id="798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逝去时间（根据强上的时钟来衡量），有可能受很多因素的影响，例如操作系统，输入输出、系统负载状态等</a:t>
            </a:r>
            <a:endParaRPr lang="en-US" altLang="zh-CN" dirty="0" smtClean="0"/>
          </a:p>
          <a:p>
            <a:r>
              <a:rPr lang="zh-CN" altLang="en-US" dirty="0" smtClean="0"/>
              <a:t>更精确的衡量计算机系统的性能可以通过</a:t>
            </a:r>
            <a:r>
              <a:rPr lang="en-US" altLang="zh-CN" dirty="0" smtClean="0"/>
              <a:t>CPU</a:t>
            </a:r>
            <a:r>
              <a:rPr lang="zh-CN" altLang="en-US" dirty="0" smtClean="0"/>
              <a:t>时间来衡量</a:t>
            </a:r>
            <a:endParaRPr lang="en-US" altLang="zh-CN" dirty="0" smtClean="0"/>
          </a:p>
          <a:p>
            <a:endParaRPr lang="en-AU"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8089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5676E363-5D7B-4257-A94C-36C115CF0B65}"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090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809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CEA29982-A211-42DA-8C47-CD91A6623F06}"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0902" name="Rectangle 2"/>
          <p:cNvSpPr>
            <a:spLocks noGrp="1" noRot="1" noChangeAspect="1" noChangeArrowheads="1" noTextEdit="1"/>
          </p:cNvSpPr>
          <p:nvPr>
            <p:ph type="sldImg"/>
          </p:nvPr>
        </p:nvSpPr>
        <p:spPr/>
      </p:sp>
      <p:sp>
        <p:nvSpPr>
          <p:cNvPr id="809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时钟周期 和时钟频率</a:t>
            </a:r>
            <a:endParaRPr lang="en-AU"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8192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89620F86-308F-43C9-8969-313CF0A59882}"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192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819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AB70B696-39A0-474E-BC0D-988D0C2BDE79}"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1926" name="Rectangle 2"/>
          <p:cNvSpPr>
            <a:spLocks noGrp="1" noRot="1" noChangeAspect="1" noChangeArrowheads="1" noTextEdit="1"/>
          </p:cNvSpPr>
          <p:nvPr>
            <p:ph type="sldImg"/>
          </p:nvPr>
        </p:nvSpPr>
        <p:spPr/>
      </p:sp>
      <p:sp>
        <p:nvSpPr>
          <p:cNvPr id="819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需要在</a:t>
            </a:r>
            <a:r>
              <a:rPr lang="en-US" altLang="zh-CN" dirty="0" smtClean="0"/>
              <a:t>CPU</a:t>
            </a:r>
            <a:r>
              <a:rPr lang="zh-CN" altLang="en-US" dirty="0" smtClean="0"/>
              <a:t>周期数和时钟频率之间进行折中</a:t>
            </a:r>
            <a:endParaRPr lang="en-US" altLang="zh-CN" dirty="0" smtClean="0"/>
          </a:p>
          <a:p>
            <a:r>
              <a:rPr lang="en-US" dirty="0" smtClean="0"/>
              <a:t>  </a:t>
            </a:r>
            <a:r>
              <a:rPr lang="zh-CN" altLang="en-US" dirty="0" smtClean="0"/>
              <a:t>很多技术降低了时钟的数量，但是也会提高时钟周期的时间</a:t>
            </a:r>
            <a:endParaRPr lang="en-AU"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8294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24135F47-14AC-44AB-B814-48FEF2E33D8B}"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294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829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C90DF0E1-4F37-4664-B10F-F2AD46ACA3A9}"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2950" name="Rectangle 2"/>
          <p:cNvSpPr>
            <a:spLocks noGrp="1" noRot="1" noChangeAspect="1" noChangeArrowheads="1" noTextEdit="1"/>
          </p:cNvSpPr>
          <p:nvPr>
            <p:ph type="sldImg"/>
          </p:nvPr>
        </p:nvSpPr>
        <p:spPr/>
      </p:sp>
      <p:sp>
        <p:nvSpPr>
          <p:cNvPr id="829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dirty="0" smtClean="0"/>
              <a:t>In most cases, you cannot expect performance to double just by doubling clock </a:t>
            </a:r>
            <a:r>
              <a:rPr lang="en-AU" dirty="0" smtClean="0"/>
              <a:t>frequency</a:t>
            </a:r>
            <a:endParaRPr lang="en-AU" dirty="0" smtClean="0"/>
          </a:p>
          <a:p>
            <a:endParaRPr lang="en-AU"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6758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DB1D1AF0-FA1C-4112-8AE2-0543A87BEB09}"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6758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675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8C85E18F-DD1E-4661-A3CB-5DE7C9E0DE70}"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67590" name="Rectangle 2"/>
          <p:cNvSpPr>
            <a:spLocks noGrp="1" noRot="1" noChangeAspect="1" noChangeArrowheads="1" noTextEdit="1"/>
          </p:cNvSpPr>
          <p:nvPr>
            <p:ph type="sldImg"/>
          </p:nvPr>
        </p:nvSpPr>
        <p:spPr/>
      </p:sp>
      <p:sp>
        <p:nvSpPr>
          <p:cNvPr id="675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Underpin </a:t>
            </a:r>
            <a:r>
              <a:rPr lang="zh-CN" altLang="en-US" dirty="0" smtClean="0"/>
              <a:t>支持</a:t>
            </a:r>
            <a:endParaRPr lang="en-US" altLang="zh-CN" dirty="0" smtClean="0"/>
          </a:p>
          <a:p>
            <a:r>
              <a:rPr lang="en-US" altLang="zh-CN" dirty="0" smtClean="0">
                <a:solidFill>
                  <a:schemeClr val="tx2">
                    <a:lumMod val="60000"/>
                    <a:lumOff val="40000"/>
                  </a:schemeClr>
                </a:solidFill>
              </a:rPr>
              <a:t>Pervasive </a:t>
            </a:r>
            <a:r>
              <a:rPr lang="en-US" altLang="zh-CN" dirty="0" err="1" smtClean="0">
                <a:solidFill>
                  <a:schemeClr val="tx2">
                    <a:lumMod val="60000"/>
                    <a:lumOff val="40000"/>
                  </a:schemeClr>
                </a:solidFill>
              </a:rPr>
              <a:t>adj</a:t>
            </a:r>
            <a:r>
              <a:rPr lang="en-US" altLang="zh-CN" dirty="0" smtClean="0">
                <a:solidFill>
                  <a:schemeClr val="tx2">
                    <a:lumMod val="60000"/>
                    <a:lumOff val="40000"/>
                  </a:schemeClr>
                </a:solidFill>
              </a:rPr>
              <a:t>  </a:t>
            </a:r>
            <a:r>
              <a:rPr lang="en-US" altLang="zh-CN" dirty="0" err="1" smtClean="0">
                <a:solidFill>
                  <a:schemeClr val="tx2">
                    <a:lumMod val="60000"/>
                    <a:lumOff val="40000"/>
                  </a:schemeClr>
                </a:solidFill>
              </a:rPr>
              <a:t>persvade</a:t>
            </a:r>
            <a:r>
              <a:rPr lang="en-US" altLang="zh-CN" baseline="0" dirty="0" smtClean="0">
                <a:solidFill>
                  <a:schemeClr val="tx2">
                    <a:lumMod val="60000"/>
                    <a:lumOff val="40000"/>
                  </a:schemeClr>
                </a:solidFill>
              </a:rPr>
              <a:t> V </a:t>
            </a:r>
            <a:r>
              <a:rPr lang="zh-CN" altLang="en-US" baseline="0" dirty="0" smtClean="0">
                <a:solidFill>
                  <a:schemeClr val="tx2">
                    <a:lumMod val="60000"/>
                    <a:lumOff val="40000"/>
                  </a:schemeClr>
                </a:solidFill>
              </a:rPr>
              <a:t>渗透、弥漫</a:t>
            </a:r>
            <a:endParaRPr lang="en-US" altLang="zh-CN" baseline="0" dirty="0" smtClean="0">
              <a:solidFill>
                <a:schemeClr val="tx2">
                  <a:lumMod val="60000"/>
                  <a:lumOff val="40000"/>
                </a:schemeClr>
              </a:solidFill>
            </a:endParaRPr>
          </a:p>
          <a:p>
            <a:r>
              <a:rPr lang="zh-CN" altLang="en-US" baseline="0" dirty="0" smtClean="0">
                <a:solidFill>
                  <a:schemeClr val="tx2">
                    <a:lumMod val="60000"/>
                    <a:lumOff val="40000"/>
                  </a:schemeClr>
                </a:solidFill>
              </a:rPr>
              <a:t>人类有</a:t>
            </a:r>
            <a:r>
              <a:rPr lang="en-US" altLang="zh-CN" baseline="0" dirty="0" smtClean="0">
                <a:solidFill>
                  <a:schemeClr val="tx2">
                    <a:lumMod val="60000"/>
                    <a:lumOff val="40000"/>
                  </a:schemeClr>
                </a:solidFill>
              </a:rPr>
              <a:t>2.5</a:t>
            </a:r>
            <a:r>
              <a:rPr lang="zh-CN" altLang="en-US" baseline="0" dirty="0" smtClean="0">
                <a:solidFill>
                  <a:schemeClr val="tx2">
                    <a:lumMod val="60000"/>
                    <a:lumOff val="40000"/>
                  </a:schemeClr>
                </a:solidFill>
              </a:rPr>
              <a:t>万个基因 大概</a:t>
            </a:r>
            <a:r>
              <a:rPr lang="en-US" altLang="zh-CN" baseline="0" dirty="0" smtClean="0">
                <a:solidFill>
                  <a:schemeClr val="tx2">
                    <a:lumMod val="60000"/>
                    <a:lumOff val="40000"/>
                  </a:schemeClr>
                </a:solidFill>
              </a:rPr>
              <a:t>30</a:t>
            </a:r>
            <a:r>
              <a:rPr lang="zh-CN" altLang="en-US" baseline="0" dirty="0" smtClean="0">
                <a:solidFill>
                  <a:schemeClr val="tx2">
                    <a:lumMod val="60000"/>
                    <a:lumOff val="40000"/>
                  </a:schemeClr>
                </a:solidFill>
              </a:rPr>
              <a:t>亿对碱基对</a:t>
            </a:r>
            <a:endParaRPr lang="en-AU"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8397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0ACAFB10-D8EC-496B-AF64-9E07DB94DDBF}"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397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839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DC3634B8-03A3-48C3-898C-B33AA5BAF772}"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3974" name="Rectangle 2"/>
          <p:cNvSpPr>
            <a:spLocks noGrp="1" noRot="1" noChangeAspect="1" noChangeArrowheads="1" noTextEdit="1"/>
          </p:cNvSpPr>
          <p:nvPr>
            <p:ph type="sldImg"/>
          </p:nvPr>
        </p:nvSpPr>
        <p:spPr/>
      </p:sp>
      <p:sp>
        <p:nvSpPr>
          <p:cNvPr id="839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指令数量 和</a:t>
            </a:r>
            <a:r>
              <a:rPr lang="en-US" altLang="zh-CN" dirty="0" smtClean="0"/>
              <a:t>CPI</a:t>
            </a:r>
            <a:r>
              <a:rPr lang="zh-CN" altLang="en-US" dirty="0" smtClean="0"/>
              <a:t>（平均每条指令的时钟周期数）</a:t>
            </a:r>
            <a:endParaRPr lang="en-AU"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8499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F8A61C5B-2079-4978-9F0D-F50611DB74F8}"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499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849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1B81A9B1-F4F3-4CAF-BE6C-7A6DB7151773}"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4998" name="Rectangle 2"/>
          <p:cNvSpPr>
            <a:spLocks noGrp="1" noRot="1" noChangeAspect="1" noChangeArrowheads="1" noTextEdit="1"/>
          </p:cNvSpPr>
          <p:nvPr>
            <p:ph type="sldImg"/>
          </p:nvPr>
        </p:nvSpPr>
        <p:spPr/>
      </p:sp>
      <p:sp>
        <p:nvSpPr>
          <p:cNvPr id="849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计算</a:t>
            </a:r>
            <a:r>
              <a:rPr lang="en-US" altLang="zh-CN" dirty="0" smtClean="0"/>
              <a:t>CPU</a:t>
            </a:r>
            <a:r>
              <a:rPr lang="zh-CN" altLang="en-US" dirty="0" smtClean="0"/>
              <a:t>时间似乎我们的问题得到解决了？ 因为一个程序执行的指令数比较容易确定，</a:t>
            </a:r>
            <a:r>
              <a:rPr lang="en-US" altLang="zh-CN" dirty="0" smtClean="0"/>
              <a:t>CPI</a:t>
            </a:r>
            <a:r>
              <a:rPr lang="zh-CN" altLang="en-US" dirty="0" smtClean="0"/>
              <a:t>也确定了，那么计算机的性能似乎很容易评价？是真的吗？</a:t>
            </a:r>
            <a:endParaRPr lang="en-AU"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8601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DEC3EE61-57D6-4141-9249-364CFF3741E5}"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602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860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47E5DB2D-1DCC-4CBB-99E7-D98FE580F7E0}"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6022" name="Rectangle 2"/>
          <p:cNvSpPr>
            <a:spLocks noGrp="1" noRot="1" noChangeAspect="1" noChangeArrowheads="1" noTextEdit="1"/>
          </p:cNvSpPr>
          <p:nvPr>
            <p:ph type="sldImg"/>
          </p:nvPr>
        </p:nvSpPr>
        <p:spPr/>
      </p:sp>
      <p:sp>
        <p:nvSpPr>
          <p:cNvPr id="860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dirty="0" smtClean="0"/>
              <a:t>CPI </a:t>
            </a:r>
            <a:r>
              <a:rPr lang="zh-CN" altLang="en-US" dirty="0" smtClean="0"/>
              <a:t>是恒定的吗？ </a:t>
            </a:r>
            <a:r>
              <a:rPr lang="en-US" altLang="zh-CN" dirty="0" smtClean="0"/>
              <a:t>CPI</a:t>
            </a:r>
            <a:r>
              <a:rPr lang="zh-CN" altLang="en-US" dirty="0" smtClean="0"/>
              <a:t>容易计算吗？</a:t>
            </a:r>
            <a:endParaRPr lang="en-US" altLang="zh-CN" dirty="0" smtClean="0"/>
          </a:p>
          <a:p>
            <a:r>
              <a:rPr lang="en-US" dirty="0" smtClean="0"/>
              <a:t> </a:t>
            </a:r>
            <a:r>
              <a:rPr lang="zh-CN" altLang="en-US" dirty="0" smtClean="0"/>
              <a:t>因为</a:t>
            </a:r>
            <a:r>
              <a:rPr lang="zh-CN" altLang="en-US" baseline="0" dirty="0" smtClean="0"/>
              <a:t> 计算机中不同的指令的</a:t>
            </a:r>
            <a:r>
              <a:rPr lang="en-US" altLang="zh-CN" baseline="0" dirty="0" smtClean="0"/>
              <a:t>CPI</a:t>
            </a:r>
            <a:r>
              <a:rPr lang="zh-CN" altLang="en-US" baseline="0" dirty="0" smtClean="0"/>
              <a:t>是不同的，因此系统的</a:t>
            </a:r>
            <a:r>
              <a:rPr lang="en-US" altLang="zh-CN" baseline="0" dirty="0" smtClean="0"/>
              <a:t>CPI</a:t>
            </a:r>
            <a:r>
              <a:rPr lang="zh-CN" altLang="en-US" baseline="0" dirty="0" smtClean="0"/>
              <a:t>与执行的程序有关。为了说明该问题，下面我们举一个例子说明</a:t>
            </a:r>
            <a:endParaRPr lang="en-AU"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8704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79750FC0-0BF3-46A6-B724-F0F7CB854EAD}"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704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870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8BB24BE1-4193-40E3-A998-19E0346FD5D3}"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7046" name="Rectangle 2"/>
          <p:cNvSpPr>
            <a:spLocks noGrp="1" noRot="1" noChangeAspect="1" noChangeArrowheads="1" noTextEdit="1"/>
          </p:cNvSpPr>
          <p:nvPr>
            <p:ph type="sldImg"/>
          </p:nvPr>
        </p:nvSpPr>
        <p:spPr/>
      </p:sp>
      <p:sp>
        <p:nvSpPr>
          <p:cNvPr id="870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2</a:t>
            </a:r>
            <a:r>
              <a:rPr lang="zh-CN" altLang="en-US" dirty="0" smtClean="0"/>
              <a:t>个程序，具有不同的</a:t>
            </a:r>
            <a:r>
              <a:rPr lang="en-US" altLang="zh-CN" dirty="0" smtClean="0"/>
              <a:t>IC </a:t>
            </a:r>
            <a:r>
              <a:rPr lang="zh-CN" altLang="en-US" dirty="0" smtClean="0"/>
              <a:t>（</a:t>
            </a:r>
            <a:r>
              <a:rPr lang="en-US" altLang="zh-CN" dirty="0" smtClean="0"/>
              <a:t> </a:t>
            </a:r>
            <a:r>
              <a:rPr lang="zh-CN" altLang="en-US" dirty="0" smtClean="0"/>
              <a:t>指令数），</a:t>
            </a:r>
            <a:r>
              <a:rPr lang="zh-CN" altLang="en-US" baseline="0" dirty="0" smtClean="0"/>
              <a:t> 程序编译成</a:t>
            </a:r>
            <a:r>
              <a:rPr lang="en-US" altLang="zh-CN" baseline="0" dirty="0" smtClean="0"/>
              <a:t>ABC3</a:t>
            </a:r>
            <a:r>
              <a:rPr lang="zh-CN" altLang="en-US" baseline="0" dirty="0" smtClean="0"/>
              <a:t>类指令，其</a:t>
            </a:r>
            <a:r>
              <a:rPr lang="en-US" altLang="zh-CN" baseline="0" dirty="0" smtClean="0"/>
              <a:t>CPI</a:t>
            </a:r>
            <a:r>
              <a:rPr lang="zh-CN" altLang="en-US" baseline="0" dirty="0" smtClean="0"/>
              <a:t>不同</a:t>
            </a:r>
            <a:endParaRPr lang="en-US" altLang="zh-CN" baseline="0" dirty="0" smtClean="0"/>
          </a:p>
          <a:p>
            <a:r>
              <a:rPr lang="zh-CN" altLang="en-US" baseline="0" dirty="0" smtClean="0"/>
              <a:t>这意味着 不同程序的</a:t>
            </a:r>
            <a:r>
              <a:rPr lang="en-US" altLang="zh-CN" baseline="0" dirty="0" smtClean="0"/>
              <a:t>CPI</a:t>
            </a:r>
            <a:r>
              <a:rPr lang="zh-CN" altLang="en-US" baseline="0" dirty="0" smtClean="0"/>
              <a:t>是不同的</a:t>
            </a:r>
            <a:endParaRPr lang="en-AU"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8806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17FEEBFE-CF97-40EC-820F-09313D2C16C7}"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806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880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A27B749E-07A5-4B4B-8D39-4E8E0E18EDE6}"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8070" name="Rectangle 2"/>
          <p:cNvSpPr>
            <a:spLocks noGrp="1" noRot="1" noChangeAspect="1" noChangeArrowheads="1" noTextEdit="1"/>
          </p:cNvSpPr>
          <p:nvPr>
            <p:ph type="sldImg"/>
          </p:nvPr>
        </p:nvSpPr>
        <p:spPr/>
      </p:sp>
      <p:sp>
        <p:nvSpPr>
          <p:cNvPr id="880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下面我们举个例子说明</a:t>
            </a:r>
            <a:r>
              <a:rPr lang="en-US" altLang="zh-CN" dirty="0" smtClean="0"/>
              <a:t>CPI</a:t>
            </a:r>
            <a:r>
              <a:rPr lang="zh-CN" altLang="en-US" dirty="0" smtClean="0"/>
              <a:t>对系统性能的影响</a:t>
            </a:r>
            <a:endParaRPr lang="en-AU"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a:t>
            </a:r>
            <a:r>
              <a:rPr lang="zh-CN" altLang="en-US" baseline="0" dirty="0" smtClean="0"/>
              <a:t> 采用相同的指令集架构，其</a:t>
            </a:r>
            <a:r>
              <a:rPr lang="en-US" altLang="zh-CN" baseline="0" dirty="0" smtClean="0"/>
              <a:t>CPI</a:t>
            </a:r>
            <a:r>
              <a:rPr lang="zh-CN" altLang="en-US" baseline="0" dirty="0" smtClean="0"/>
              <a:t>与运行的程序有关？那么如何来衡量系统性能呢？</a:t>
            </a:r>
            <a:endParaRPr lang="en-US" altLang="zh-CN" baseline="0" dirty="0" smtClean="0"/>
          </a:p>
          <a:p>
            <a:r>
              <a:rPr lang="zh-CN" altLang="en-US" baseline="0" dirty="0" smtClean="0"/>
              <a:t>目前就是 采用一组具有典型代表性的应用来综合衡量一个系统的性能</a:t>
            </a:r>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8909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9169F30F-3E0B-425B-8571-253B2AE804EC}"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909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890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3ABBC1C0-E2C9-4079-9646-EA4860385C4D}"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89094" name="Rectangle 2"/>
          <p:cNvSpPr>
            <a:spLocks noGrp="1" noRot="1" noChangeAspect="1" noChangeArrowheads="1" noTextEdit="1"/>
          </p:cNvSpPr>
          <p:nvPr>
            <p:ph type="sldImg"/>
          </p:nvPr>
        </p:nvSpPr>
        <p:spPr/>
      </p:sp>
      <p:sp>
        <p:nvSpPr>
          <p:cNvPr id="890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除了几何平均之外，还有</a:t>
            </a:r>
            <a:r>
              <a:rPr lang="zh-CN" altLang="en-US" baseline="0" dirty="0" smtClean="0"/>
              <a:t> 加权平均、算术平均等方式来度量相对性能</a:t>
            </a:r>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9216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1D78B8DD-BCD0-4494-841C-1E85224F59F1}"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216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921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BC4E7D48-F813-418F-9C07-4D41226A8FD4}"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2166" name="Rectangle 2"/>
          <p:cNvSpPr>
            <a:spLocks noGrp="1" noRot="1" noChangeAspect="1" noChangeArrowheads="1" noTextEdit="1"/>
          </p:cNvSpPr>
          <p:nvPr>
            <p:ph type="sldImg"/>
          </p:nvPr>
        </p:nvSpPr>
        <p:spPr/>
      </p:sp>
      <p:sp>
        <p:nvSpPr>
          <p:cNvPr id="921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CN" sz="1200" b="1" kern="1200" dirty="0" smtClean="0">
                <a:solidFill>
                  <a:schemeClr val="tx1"/>
                </a:solidFill>
                <a:effectLst/>
                <a:latin typeface="Times New Roman" panose="02020603050405020304" pitchFamily="18" charset="0"/>
                <a:ea typeface="+mn-ea"/>
                <a:cs typeface="+mn-cs"/>
              </a:rPr>
              <a:t>corollary</a:t>
            </a:r>
            <a:r>
              <a:rPr lang="en-US" altLang="zh-CN" sz="1200" kern="1200" dirty="0" smtClean="0">
                <a:solidFill>
                  <a:schemeClr val="tx1"/>
                </a:solidFill>
                <a:effectLst/>
                <a:latin typeface="Times New Roman" panose="02020603050405020304" pitchFamily="18" charset="0"/>
                <a:ea typeface="+mn-ea"/>
                <a:cs typeface="+mn-cs"/>
              </a:rPr>
              <a:t> [</a:t>
            </a:r>
            <a:r>
              <a:rPr lang="en-US" altLang="zh-CN" sz="1200" kern="1200" dirty="0" err="1" smtClean="0">
                <a:solidFill>
                  <a:schemeClr val="tx1"/>
                </a:solidFill>
                <a:effectLst/>
                <a:latin typeface="Times New Roman" panose="02020603050405020304" pitchFamily="18" charset="0"/>
                <a:ea typeface="+mn-ea"/>
                <a:cs typeface="+mn-cs"/>
              </a:rPr>
              <a:t>co·rol·lar·y</a:t>
            </a:r>
            <a:r>
              <a:rPr lang="en-US" altLang="zh-CN" sz="1200" kern="1200" dirty="0" smtClean="0">
                <a:solidFill>
                  <a:schemeClr val="tx1"/>
                </a:solidFill>
                <a:effectLst/>
                <a:latin typeface="Times New Roman" panose="02020603050405020304" pitchFamily="18" charset="0"/>
                <a:ea typeface="+mn-ea"/>
                <a:cs typeface="+mn-cs"/>
              </a:rPr>
              <a:t> || </a:t>
            </a:r>
            <a:r>
              <a:rPr lang="en-US" altLang="zh-CN" sz="1200" kern="1200" dirty="0" err="1" smtClean="0">
                <a:solidFill>
                  <a:schemeClr val="tx1"/>
                </a:solidFill>
                <a:effectLst/>
                <a:latin typeface="Times New Roman" panose="02020603050405020304" pitchFamily="18" charset="0"/>
                <a:ea typeface="+mn-ea"/>
                <a:cs typeface="+mn-cs"/>
              </a:rPr>
              <a:t>kə'rɒlərɪ</a:t>
            </a:r>
            <a:r>
              <a:rPr lang="en-US" altLang="zh-CN" sz="1200" kern="1200" dirty="0" smtClean="0">
                <a:solidFill>
                  <a:schemeClr val="tx1"/>
                </a:solidFill>
                <a:effectLst/>
                <a:latin typeface="Times New Roman" panose="02020603050405020304" pitchFamily="18" charset="0"/>
                <a:ea typeface="+mn-ea"/>
                <a:cs typeface="+mn-cs"/>
              </a:rPr>
              <a:t>]</a:t>
            </a:r>
            <a:endParaRPr lang="en-US" altLang="zh-CN" sz="1200" kern="1200" dirty="0" smtClean="0">
              <a:solidFill>
                <a:schemeClr val="tx1"/>
              </a:solidFill>
              <a:effectLst/>
              <a:latin typeface="Times New Roman" panose="02020603050405020304" pitchFamily="18" charset="0"/>
              <a:ea typeface="+mn-ea"/>
              <a:cs typeface="+mn-cs"/>
            </a:endParaRPr>
          </a:p>
          <a:p>
            <a:pPr rtl="0"/>
            <a:r>
              <a:rPr lang="en-US" altLang="zh-CN" sz="1200" kern="1200" dirty="0" smtClean="0">
                <a:solidFill>
                  <a:schemeClr val="tx1"/>
                </a:solidFill>
                <a:effectLst/>
                <a:latin typeface="Times New Roman" panose="02020603050405020304" pitchFamily="18" charset="0"/>
                <a:ea typeface="+mn-ea"/>
                <a:cs typeface="+mn-cs"/>
              </a:rPr>
              <a:t>n. </a:t>
            </a:r>
            <a:r>
              <a:rPr lang="zh-CN" altLang="en-US" sz="1200" kern="1200" dirty="0" smtClean="0">
                <a:solidFill>
                  <a:schemeClr val="tx1"/>
                </a:solidFill>
                <a:effectLst/>
                <a:latin typeface="Times New Roman" panose="02020603050405020304" pitchFamily="18" charset="0"/>
                <a:ea typeface="+mn-ea"/>
                <a:cs typeface="+mn-cs"/>
              </a:rPr>
              <a:t>必然的结果</a:t>
            </a:r>
            <a:r>
              <a:rPr lang="en-US" altLang="zh-CN" sz="1200" kern="1200" dirty="0" smtClean="0">
                <a:solidFill>
                  <a:schemeClr val="tx1"/>
                </a:solidFill>
                <a:effectLst/>
                <a:latin typeface="Times New Roman" panose="02020603050405020304" pitchFamily="18" charset="0"/>
                <a:ea typeface="+mn-ea"/>
                <a:cs typeface="+mn-cs"/>
              </a:rPr>
              <a:t>; </a:t>
            </a:r>
            <a:r>
              <a:rPr lang="zh-CN" altLang="en-US" sz="1200" kern="1200" dirty="0" smtClean="0">
                <a:solidFill>
                  <a:schemeClr val="tx1"/>
                </a:solidFill>
                <a:effectLst/>
                <a:latin typeface="Times New Roman" panose="02020603050405020304" pitchFamily="18" charset="0"/>
                <a:ea typeface="+mn-ea"/>
                <a:cs typeface="+mn-cs"/>
              </a:rPr>
              <a:t>推论</a:t>
            </a:r>
            <a:r>
              <a:rPr lang="en-US" altLang="zh-CN" sz="1200" kern="1200" dirty="0" smtClean="0">
                <a:solidFill>
                  <a:schemeClr val="tx1"/>
                </a:solidFill>
                <a:effectLst/>
                <a:latin typeface="Times New Roman" panose="02020603050405020304" pitchFamily="18" charset="0"/>
                <a:ea typeface="+mn-ea"/>
                <a:cs typeface="+mn-cs"/>
              </a:rPr>
              <a:t>; </a:t>
            </a:r>
            <a:endParaRPr lang="zh-CN" altLang="en-US" sz="1200" kern="1200" dirty="0" smtClean="0">
              <a:solidFill>
                <a:schemeClr val="tx1"/>
              </a:solidFill>
              <a:effectLst/>
              <a:latin typeface="Times New Roman" panose="02020603050405020304" pitchFamily="18" charset="0"/>
              <a:ea typeface="+mn-ea"/>
              <a:cs typeface="+mn-cs"/>
            </a:endParaRPr>
          </a:p>
          <a:p>
            <a:pPr rtl="0"/>
            <a:r>
              <a:rPr lang="en-US" altLang="zh-CN" sz="1200" b="1" kern="1200" dirty="0" smtClean="0">
                <a:solidFill>
                  <a:schemeClr val="tx1"/>
                </a:solidFill>
                <a:effectLst/>
                <a:latin typeface="Times New Roman" panose="02020603050405020304" pitchFamily="18" charset="0"/>
                <a:ea typeface="+mn-ea"/>
                <a:cs typeface="+mn-cs"/>
              </a:rPr>
              <a:t>pitfall</a:t>
            </a:r>
            <a:r>
              <a:rPr lang="zh-CN" altLang="en-US" sz="1200" kern="1200" dirty="0" smtClean="0">
                <a:solidFill>
                  <a:schemeClr val="tx1"/>
                </a:solidFill>
                <a:effectLst/>
                <a:latin typeface="Times New Roman" panose="02020603050405020304" pitchFamily="18" charset="0"/>
                <a:ea typeface="+mn-ea"/>
                <a:cs typeface="+mn-cs"/>
              </a:rPr>
              <a:t> </a:t>
            </a:r>
            <a:endParaRPr lang="zh-CN" altLang="en-US" sz="1200" kern="1200" dirty="0" smtClean="0">
              <a:solidFill>
                <a:schemeClr val="tx1"/>
              </a:solidFill>
              <a:effectLst/>
              <a:latin typeface="Times New Roman" panose="02020603050405020304" pitchFamily="18" charset="0"/>
              <a:ea typeface="+mn-ea"/>
              <a:cs typeface="+mn-cs"/>
            </a:endParaRPr>
          </a:p>
          <a:p>
            <a:pPr rtl="0"/>
            <a:r>
              <a:rPr lang="en-US" altLang="zh-CN" sz="1200" kern="1200" dirty="0" smtClean="0">
                <a:solidFill>
                  <a:schemeClr val="tx1"/>
                </a:solidFill>
                <a:effectLst/>
                <a:latin typeface="Times New Roman" panose="02020603050405020304" pitchFamily="18" charset="0"/>
                <a:ea typeface="+mn-ea"/>
                <a:cs typeface="+mn-cs"/>
              </a:rPr>
              <a:t>n. </a:t>
            </a:r>
            <a:r>
              <a:rPr lang="zh-CN" altLang="en-US" sz="1200" kern="1200" dirty="0" smtClean="0">
                <a:solidFill>
                  <a:schemeClr val="tx1"/>
                </a:solidFill>
                <a:effectLst/>
                <a:latin typeface="Times New Roman" panose="02020603050405020304" pitchFamily="18" charset="0"/>
                <a:ea typeface="+mn-ea"/>
                <a:cs typeface="+mn-cs"/>
              </a:rPr>
              <a:t>陷阱</a:t>
            </a:r>
            <a:r>
              <a:rPr lang="en-US" altLang="zh-CN" sz="1200" kern="1200" dirty="0" smtClean="0">
                <a:solidFill>
                  <a:schemeClr val="tx1"/>
                </a:solidFill>
                <a:effectLst/>
                <a:latin typeface="Times New Roman" panose="02020603050405020304" pitchFamily="18" charset="0"/>
                <a:ea typeface="+mn-ea"/>
                <a:cs typeface="+mn-cs"/>
              </a:rPr>
              <a:t>, </a:t>
            </a:r>
            <a:r>
              <a:rPr lang="zh-CN" altLang="en-US" sz="1200" kern="1200" dirty="0" smtClean="0">
                <a:solidFill>
                  <a:schemeClr val="tx1"/>
                </a:solidFill>
                <a:effectLst/>
                <a:latin typeface="Times New Roman" panose="02020603050405020304" pitchFamily="18" charset="0"/>
                <a:ea typeface="+mn-ea"/>
                <a:cs typeface="+mn-cs"/>
              </a:rPr>
              <a:t>阴谋</a:t>
            </a:r>
            <a:r>
              <a:rPr lang="en-US" altLang="zh-CN" sz="1200" kern="1200" dirty="0" smtClean="0">
                <a:solidFill>
                  <a:schemeClr val="tx1"/>
                </a:solidFill>
                <a:effectLst/>
                <a:latin typeface="Times New Roman" panose="02020603050405020304" pitchFamily="18" charset="0"/>
                <a:ea typeface="+mn-ea"/>
                <a:cs typeface="+mn-cs"/>
              </a:rPr>
              <a:t>, </a:t>
            </a:r>
            <a:r>
              <a:rPr lang="zh-CN" altLang="en-US" sz="1200" kern="1200" dirty="0" smtClean="0">
                <a:solidFill>
                  <a:schemeClr val="tx1"/>
                </a:solidFill>
                <a:effectLst/>
                <a:latin typeface="Times New Roman" panose="02020603050405020304" pitchFamily="18" charset="0"/>
                <a:ea typeface="+mn-ea"/>
                <a:cs typeface="+mn-cs"/>
              </a:rPr>
              <a:t>诱惑</a:t>
            </a:r>
            <a:endParaRPr lang="zh-CN" altLang="en-US" sz="1200" kern="1200" dirty="0" smtClean="0">
              <a:solidFill>
                <a:schemeClr val="tx1"/>
              </a:solidFill>
              <a:effectLst/>
              <a:latin typeface="Times New Roman" panose="02020603050405020304" pitchFamily="18" charset="0"/>
              <a:ea typeface="+mn-ea"/>
              <a:cs typeface="+mn-cs"/>
            </a:endParaRPr>
          </a:p>
          <a:p>
            <a:endParaRPr lang="en-AU"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我们举个简单的例子来说明</a:t>
            </a:r>
            <a:r>
              <a:rPr lang="en-US" altLang="zh-CN" dirty="0" smtClean="0"/>
              <a:t>CPI</a:t>
            </a:r>
            <a:r>
              <a:rPr lang="zh-CN" altLang="en-US" dirty="0" smtClean="0"/>
              <a:t>的计算 如何通过降低</a:t>
            </a:r>
            <a:r>
              <a:rPr lang="en-US" altLang="zh-CN" dirty="0" smtClean="0"/>
              <a:t>CPI</a:t>
            </a:r>
            <a:r>
              <a:rPr lang="zh-CN" altLang="en-US" dirty="0" smtClean="0"/>
              <a:t>来提升性能</a:t>
            </a:r>
            <a:endParaRPr lang="en-US" altLang="zh-CN" dirty="0" smtClean="0"/>
          </a:p>
          <a:p>
            <a:r>
              <a:rPr lang="en-US" altLang="zh-CN" dirty="0" smtClean="0"/>
              <a:t> 1</a:t>
            </a:r>
            <a:r>
              <a:rPr lang="zh-CN" altLang="en-US" dirty="0" smtClean="0"/>
              <a:t>） 通过</a:t>
            </a:r>
            <a:r>
              <a:rPr lang="en-US" altLang="zh-CN" dirty="0" err="1" smtClean="0"/>
              <a:t>Cahe</a:t>
            </a:r>
            <a:r>
              <a:rPr lang="zh-CN" altLang="en-US" dirty="0" smtClean="0"/>
              <a:t>技术来降低</a:t>
            </a:r>
            <a:r>
              <a:rPr lang="en-US" altLang="zh-CN" dirty="0" smtClean="0"/>
              <a:t>Load</a:t>
            </a:r>
            <a:r>
              <a:rPr lang="zh-CN" altLang="en-US" dirty="0" smtClean="0"/>
              <a:t>指令</a:t>
            </a:r>
            <a:endParaRPr lang="en-US" altLang="zh-CN" dirty="0" smtClean="0"/>
          </a:p>
          <a:p>
            <a:r>
              <a:rPr lang="en-US" altLang="zh-CN" baseline="0" dirty="0" smtClean="0"/>
              <a:t> 2</a:t>
            </a:r>
            <a:r>
              <a:rPr lang="zh-CN" altLang="en-US" baseline="0" dirty="0" smtClean="0"/>
              <a:t>） 通过分支预测技术提高分支指令</a:t>
            </a:r>
            <a:endParaRPr lang="en-US" altLang="zh-CN" baseline="0" dirty="0" smtClean="0"/>
          </a:p>
          <a:p>
            <a:r>
              <a:rPr lang="en-US" altLang="zh-CN" baseline="0" dirty="0" smtClean="0"/>
              <a:t> 3</a:t>
            </a:r>
            <a:r>
              <a:rPr lang="zh-CN" altLang="en-US" baseline="0" dirty="0" smtClean="0"/>
              <a:t>） 通过提高</a:t>
            </a:r>
            <a:r>
              <a:rPr lang="en-US" altLang="zh-CN" baseline="0" dirty="0" smtClean="0"/>
              <a:t>ALU</a:t>
            </a:r>
            <a:r>
              <a:rPr lang="zh-CN" altLang="en-US" baseline="0" dirty="0" smtClean="0"/>
              <a:t>的性能</a:t>
            </a:r>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6861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17662562-1DCB-4F1C-A4CB-D956265D2FC0}"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6861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686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BD0C240A-C7D4-4B40-8CE5-87D4CF31A6EF}"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68614" name="Rectangle 2"/>
          <p:cNvSpPr>
            <a:spLocks noGrp="1" noRot="1" noChangeAspect="1" noChangeArrowheads="1" noTextEdit="1"/>
          </p:cNvSpPr>
          <p:nvPr>
            <p:ph type="sldImg"/>
          </p:nvPr>
        </p:nvSpPr>
        <p:spPr/>
      </p:sp>
      <p:sp>
        <p:nvSpPr>
          <p:cNvPr id="686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9011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96680235-6316-411B-8F31-FCAC97FFF6B9}"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011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901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FBB740BD-6A61-4D83-AD04-693B1FF64BF1}"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0118" name="Rectangle 2"/>
          <p:cNvSpPr>
            <a:spLocks noGrp="1" noRot="1" noChangeAspect="1" noChangeArrowheads="1" noTextEdit="1"/>
          </p:cNvSpPr>
          <p:nvPr>
            <p:ph type="sldImg"/>
          </p:nvPr>
        </p:nvSpPr>
        <p:spPr/>
      </p:sp>
      <p:sp>
        <p:nvSpPr>
          <p:cNvPr id="901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采用单位功率下</a:t>
            </a:r>
            <a:r>
              <a:rPr lang="zh-CN" altLang="en-US" baseline="0" smtClean="0"/>
              <a:t> 处理事务的能力  吞吐率</a:t>
            </a:r>
            <a:endParaRPr lang="en-AU"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9113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54A6C76B-1EB5-4556-A98A-865F8121B634}"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114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911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A2B8D490-9057-46F7-9C32-5E5B589DB730}"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1142" name="Rectangle 2"/>
          <p:cNvSpPr>
            <a:spLocks noGrp="1" noRot="1" noChangeAspect="1" noChangeArrowheads="1" noTextEdit="1"/>
          </p:cNvSpPr>
          <p:nvPr>
            <p:ph type="sldImg"/>
          </p:nvPr>
        </p:nvSpPr>
        <p:spPr/>
      </p:sp>
      <p:sp>
        <p:nvSpPr>
          <p:cNvPr id="911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dirty="0" smtClean="0"/>
              <a:t>AMD Opteron X4</a:t>
            </a:r>
            <a:endParaRPr lang="en-AU"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9318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0A7ECB7D-68BB-4DC9-8E13-66317724C6B6}"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318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931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714E832A-F625-405A-9719-A32227461A58}"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3190" name="Rectangle 2"/>
          <p:cNvSpPr>
            <a:spLocks noGrp="1" noRot="1" noChangeAspect="1" noChangeArrowheads="1" noTextEdit="1"/>
          </p:cNvSpPr>
          <p:nvPr>
            <p:ph type="sldImg"/>
          </p:nvPr>
        </p:nvSpPr>
        <p:spPr/>
      </p:sp>
      <p:sp>
        <p:nvSpPr>
          <p:cNvPr id="931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由于 负载与能耗之间并不是呈现线性关系，因此云计算中心的目的就是提高单台物理机器的利用率。</a:t>
            </a:r>
            <a:endParaRPr lang="en-AU"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9421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750FB399-BC41-4B3F-8C8B-EC9978ACF389}"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421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942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ADF9292B-4400-4208-803D-4D2C40920955}"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4214" name="Rectangle 2"/>
          <p:cNvSpPr>
            <a:spLocks noGrp="1" noRot="1" noChangeAspect="1" noChangeArrowheads="1" noTextEdit="1"/>
          </p:cNvSpPr>
          <p:nvPr>
            <p:ph type="sldImg"/>
          </p:nvPr>
        </p:nvSpPr>
        <p:spPr/>
      </p:sp>
      <p:sp>
        <p:nvSpPr>
          <p:cNvPr id="942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9728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6B3DB4DE-3EA8-4A03-83E6-F289391C3F96}"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728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972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C6DD0749-DC45-4350-92F9-7239FA050C4C}"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7286" name="Rectangle 2"/>
          <p:cNvSpPr>
            <a:spLocks noGrp="1" noRot="1" noChangeAspect="1" noChangeArrowheads="1" noTextEdit="1"/>
          </p:cNvSpPr>
          <p:nvPr>
            <p:ph type="sldImg"/>
          </p:nvPr>
        </p:nvSpPr>
        <p:spPr/>
      </p:sp>
      <p:sp>
        <p:nvSpPr>
          <p:cNvPr id="972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9625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59E7B175-0C50-4B72-B101-9FDF5C9D0590}"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626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962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7850B810-37F6-476C-BB8E-0C1B185DA0B6}"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6262" name="Rectangle 2"/>
          <p:cNvSpPr>
            <a:spLocks noGrp="1" noRot="1" noChangeAspect="1" noChangeArrowheads="1" noTextEdit="1"/>
          </p:cNvSpPr>
          <p:nvPr>
            <p:ph type="sldImg"/>
          </p:nvPr>
        </p:nvSpPr>
        <p:spPr/>
      </p:sp>
      <p:sp>
        <p:nvSpPr>
          <p:cNvPr id="962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n-US" altLang="zh-CN" sz="1200" b="1" kern="1200" dirty="0" smtClean="0">
                <a:solidFill>
                  <a:schemeClr val="tx1"/>
                </a:solidFill>
                <a:effectLst/>
                <a:latin typeface="Times New Roman" panose="02020603050405020304" pitchFamily="18" charset="0"/>
                <a:ea typeface="+mn-ea"/>
                <a:cs typeface="+mn-cs"/>
              </a:rPr>
              <a:t>Wafer  </a:t>
            </a:r>
            <a:r>
              <a:rPr lang="en-US" altLang="zh-CN" sz="1200" kern="1200" dirty="0" smtClean="0">
                <a:solidFill>
                  <a:schemeClr val="tx1"/>
                </a:solidFill>
                <a:effectLst/>
                <a:latin typeface="Times New Roman" panose="02020603050405020304" pitchFamily="18" charset="0"/>
                <a:ea typeface="+mn-ea"/>
                <a:cs typeface="+mn-cs"/>
              </a:rPr>
              <a:t> </a:t>
            </a:r>
            <a:r>
              <a:rPr lang="zh-CN" altLang="en-US" sz="1200" kern="1200" dirty="0" smtClean="0">
                <a:solidFill>
                  <a:schemeClr val="tx1"/>
                </a:solidFill>
                <a:effectLst/>
                <a:latin typeface="Times New Roman" panose="02020603050405020304" pitchFamily="18" charset="0"/>
                <a:ea typeface="+mn-ea"/>
                <a:cs typeface="+mn-cs"/>
              </a:rPr>
              <a:t>晶片</a:t>
            </a:r>
            <a:r>
              <a:rPr lang="en-US" altLang="zh-CN" sz="1200" kern="1200" dirty="0" smtClean="0">
                <a:solidFill>
                  <a:schemeClr val="tx1"/>
                </a:solidFill>
                <a:effectLst/>
                <a:latin typeface="Times New Roman" panose="02020603050405020304" pitchFamily="18" charset="0"/>
                <a:ea typeface="+mn-ea"/>
                <a:cs typeface="+mn-cs"/>
              </a:rPr>
              <a:t>, </a:t>
            </a:r>
            <a:r>
              <a:rPr lang="zh-CN" altLang="en-US" sz="1200" kern="1200" dirty="0" smtClean="0">
                <a:solidFill>
                  <a:schemeClr val="tx1"/>
                </a:solidFill>
                <a:effectLst/>
                <a:latin typeface="Times New Roman" panose="02020603050405020304" pitchFamily="18" charset="0"/>
                <a:ea typeface="+mn-ea"/>
                <a:cs typeface="+mn-cs"/>
              </a:rPr>
              <a:t>薄饼</a:t>
            </a:r>
            <a:r>
              <a:rPr lang="en-US" altLang="zh-CN" sz="1200" kern="1200" dirty="0" smtClean="0">
                <a:solidFill>
                  <a:schemeClr val="tx1"/>
                </a:solidFill>
                <a:effectLst/>
                <a:latin typeface="Times New Roman" panose="02020603050405020304" pitchFamily="18" charset="0"/>
                <a:ea typeface="+mn-ea"/>
                <a:cs typeface="+mn-cs"/>
              </a:rPr>
              <a:t>, </a:t>
            </a:r>
            <a:r>
              <a:rPr lang="zh-CN" altLang="en-US" sz="1200" kern="1200" dirty="0" smtClean="0">
                <a:solidFill>
                  <a:schemeClr val="tx1"/>
                </a:solidFill>
                <a:effectLst/>
                <a:latin typeface="Times New Roman" panose="02020603050405020304" pitchFamily="18" charset="0"/>
                <a:ea typeface="+mn-ea"/>
                <a:cs typeface="+mn-cs"/>
              </a:rPr>
              <a:t>圆片 </a:t>
            </a:r>
            <a:r>
              <a:rPr lang="en-US" altLang="zh-CN" sz="1200" kern="1200" dirty="0" smtClean="0">
                <a:solidFill>
                  <a:schemeClr val="tx1"/>
                </a:solidFill>
                <a:effectLst/>
                <a:latin typeface="Times New Roman" panose="02020603050405020304" pitchFamily="18" charset="0"/>
                <a:ea typeface="+mn-ea"/>
                <a:cs typeface="+mn-cs"/>
              </a:rPr>
              <a:t>,</a:t>
            </a:r>
            <a:r>
              <a:rPr lang="en-AU" altLang="zh-CN" sz="1200" dirty="0" smtClean="0"/>
              <a:t> 300mm ~=12 </a:t>
            </a:r>
            <a:r>
              <a:rPr lang="zh-CN" altLang="en-US" sz="1200" dirty="0" smtClean="0"/>
              <a:t>英寸，目前最先进的是</a:t>
            </a:r>
            <a:r>
              <a:rPr lang="en-US" altLang="zh-CN" sz="1200" dirty="0" smtClean="0"/>
              <a:t>14</a:t>
            </a:r>
            <a:r>
              <a:rPr lang="zh-CN" altLang="en-US" sz="1200" dirty="0" smtClean="0"/>
              <a:t>英寸的生产线</a:t>
            </a:r>
            <a:endParaRPr lang="zh-CN" altLang="en-US" sz="1200" kern="1200" dirty="0">
              <a:solidFill>
                <a:schemeClr val="tx1"/>
              </a:solidFill>
              <a:effectLst/>
              <a:latin typeface="Times New Roman" panose="02020603050405020304" pitchFamily="18" charset="0"/>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9523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F00CBFCE-7199-4E56-A951-EF14885FA550}"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523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952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C3FF0835-4BF9-4292-AA6C-24125CFB3E4B}"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5238" name="Rectangle 2"/>
          <p:cNvSpPr>
            <a:spLocks noGrp="1" noRot="1" noChangeAspect="1" noChangeArrowheads="1" noTextEdit="1"/>
          </p:cNvSpPr>
          <p:nvPr>
            <p:ph type="sldImg"/>
          </p:nvPr>
        </p:nvSpPr>
        <p:spPr/>
      </p:sp>
      <p:sp>
        <p:nvSpPr>
          <p:cNvPr id="952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9830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478A1B61-5E99-4DEE-8275-26B6C82E5E8D}"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830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983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6F22C0E0-3A65-48CC-B352-4CC75970EAD5}"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98310" name="Rectangle 2"/>
          <p:cNvSpPr>
            <a:spLocks noGrp="1" noRot="1" noChangeAspect="1" noChangeArrowheads="1" noTextEdit="1"/>
          </p:cNvSpPr>
          <p:nvPr>
            <p:ph type="sldImg"/>
          </p:nvPr>
        </p:nvSpPr>
        <p:spPr/>
      </p:sp>
      <p:sp>
        <p:nvSpPr>
          <p:cNvPr id="983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可以列举 大数据 的例子： </a:t>
            </a:r>
            <a:r>
              <a:rPr lang="en-US" altLang="zh-CN" dirty="0" smtClean="0"/>
              <a:t>http://tech.sina.com.cn/i/2012-08-23/10597538323.shtml</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smtClean="0"/>
              <a:t>  </a:t>
            </a:r>
            <a:r>
              <a:rPr lang="en-US" altLang="zh-CN" sz="1200" b="1" i="0" kern="1200" dirty="0" smtClean="0">
                <a:solidFill>
                  <a:schemeClr val="tx1"/>
                </a:solidFill>
                <a:effectLst/>
                <a:latin typeface="Times New Roman" panose="02020603050405020304" pitchFamily="18" charset="0"/>
                <a:ea typeface="+mn-ea"/>
                <a:cs typeface="+mn-cs"/>
              </a:rPr>
              <a:t>5000</a:t>
            </a:r>
            <a:r>
              <a:rPr lang="zh-CN" altLang="en-US" sz="1200" b="1" i="0" kern="1200" dirty="0" smtClean="0">
                <a:solidFill>
                  <a:schemeClr val="tx1"/>
                </a:solidFill>
                <a:effectLst/>
                <a:latin typeface="Times New Roman" panose="02020603050405020304" pitchFamily="18" charset="0"/>
                <a:ea typeface="+mn-ea"/>
                <a:cs typeface="+mn-cs"/>
              </a:rPr>
              <a:t>亿</a:t>
            </a:r>
            <a:r>
              <a:rPr lang="en-US" altLang="zh-CN" sz="1200" b="1" i="0" kern="1200" dirty="0" smtClean="0">
                <a:solidFill>
                  <a:schemeClr val="tx1"/>
                </a:solidFill>
                <a:effectLst/>
                <a:latin typeface="Times New Roman" panose="02020603050405020304" pitchFamily="18" charset="0"/>
                <a:ea typeface="+mn-ea"/>
                <a:cs typeface="+mn-cs"/>
              </a:rPr>
              <a:t>GB =5</a:t>
            </a:r>
            <a:r>
              <a:rPr lang="zh-CN" altLang="en-US" sz="1200" b="1" i="0" kern="1200" dirty="0" smtClean="0">
                <a:solidFill>
                  <a:schemeClr val="tx1"/>
                </a:solidFill>
                <a:effectLst/>
                <a:latin typeface="Times New Roman" panose="02020603050405020304" pitchFamily="18" charset="0"/>
                <a:ea typeface="+mn-ea"/>
                <a:cs typeface="+mn-cs"/>
              </a:rPr>
              <a:t>亿</a:t>
            </a:r>
            <a:r>
              <a:rPr lang="en-US" altLang="zh-CN" sz="1200" b="1" i="0" kern="1200" dirty="0" smtClean="0">
                <a:solidFill>
                  <a:schemeClr val="tx1"/>
                </a:solidFill>
                <a:effectLst/>
                <a:latin typeface="Times New Roman" panose="02020603050405020304" pitchFamily="18" charset="0"/>
                <a:ea typeface="+mn-ea"/>
                <a:cs typeface="+mn-cs"/>
              </a:rPr>
              <a:t>T  = 50000 P =50E </a:t>
            </a:r>
            <a:r>
              <a:rPr lang="zh-CN" altLang="en-US" sz="1200" b="1" i="0" kern="1200" dirty="0" smtClean="0">
                <a:solidFill>
                  <a:schemeClr val="tx1"/>
                </a:solidFill>
                <a:effectLst/>
                <a:latin typeface="Times New Roman" panose="02020603050405020304" pitchFamily="18" charset="0"/>
                <a:ea typeface="+mn-ea"/>
                <a:cs typeface="+mn-cs"/>
              </a:rPr>
              <a:t>（</a:t>
            </a:r>
            <a:r>
              <a:rPr lang="en-US" altLang="zh-CN" sz="1200" b="1" i="0" kern="1200" dirty="0" smtClean="0">
                <a:solidFill>
                  <a:schemeClr val="tx1"/>
                </a:solidFill>
                <a:effectLst/>
                <a:latin typeface="Times New Roman" panose="02020603050405020304" pitchFamily="18" charset="0"/>
                <a:ea typeface="+mn-ea"/>
                <a:cs typeface="+mn-cs"/>
              </a:rPr>
              <a:t>2009 </a:t>
            </a:r>
            <a:r>
              <a:rPr lang="zh-CN" altLang="en-US" sz="1200" b="1" i="0" kern="1200" dirty="0" smtClean="0">
                <a:solidFill>
                  <a:schemeClr val="tx1"/>
                </a:solidFill>
                <a:effectLst/>
                <a:latin typeface="Times New Roman" panose="02020603050405020304" pitchFamily="18" charset="0"/>
                <a:ea typeface="+mn-ea"/>
                <a:cs typeface="+mn-cs"/>
              </a:rPr>
              <a:t>年）</a:t>
            </a:r>
            <a:r>
              <a:rPr lang="en-US" altLang="zh-CN" sz="1200" b="1" i="0" kern="1200" dirty="0" smtClean="0">
                <a:solidFill>
                  <a:schemeClr val="tx1"/>
                </a:solidFill>
                <a:effectLst/>
                <a:latin typeface="Times New Roman" panose="02020603050405020304" pitchFamily="18" charset="0"/>
                <a:ea typeface="+mn-ea"/>
                <a:cs typeface="+mn-cs"/>
              </a:rPr>
              <a:t>2020</a:t>
            </a:r>
            <a:r>
              <a:rPr lang="zh-CN" altLang="en-US" sz="1200" b="1" i="0" kern="1200" dirty="0" smtClean="0">
                <a:solidFill>
                  <a:schemeClr val="tx1"/>
                </a:solidFill>
                <a:effectLst/>
                <a:latin typeface="Times New Roman" panose="02020603050405020304" pitchFamily="18" charset="0"/>
                <a:ea typeface="+mn-ea"/>
                <a:cs typeface="+mn-cs"/>
              </a:rPr>
              <a:t>年将是</a:t>
            </a:r>
            <a:r>
              <a:rPr lang="en-US" altLang="zh-CN" sz="1200" b="1" i="0" kern="1200" dirty="0" smtClean="0">
                <a:solidFill>
                  <a:schemeClr val="tx1"/>
                </a:solidFill>
                <a:effectLst/>
                <a:latin typeface="Times New Roman" panose="02020603050405020304" pitchFamily="18" charset="0"/>
                <a:ea typeface="+mn-ea"/>
                <a:cs typeface="+mn-cs"/>
              </a:rPr>
              <a:t>2011</a:t>
            </a:r>
            <a:r>
              <a:rPr lang="zh-CN" altLang="en-US" sz="1200" b="1" i="0" kern="1200" dirty="0" smtClean="0">
                <a:solidFill>
                  <a:schemeClr val="tx1"/>
                </a:solidFill>
                <a:effectLst/>
                <a:latin typeface="Times New Roman" panose="02020603050405020304" pitchFamily="18" charset="0"/>
                <a:ea typeface="+mn-ea"/>
                <a:cs typeface="+mn-cs"/>
              </a:rPr>
              <a:t>年的 </a:t>
            </a:r>
            <a:r>
              <a:rPr lang="en-US" altLang="zh-CN" sz="1200" b="1" i="0" kern="1200" dirty="0" smtClean="0">
                <a:solidFill>
                  <a:schemeClr val="tx1"/>
                </a:solidFill>
                <a:effectLst/>
                <a:latin typeface="Times New Roman" panose="02020603050405020304" pitchFamily="18" charset="0"/>
                <a:ea typeface="+mn-ea"/>
                <a:cs typeface="+mn-cs"/>
              </a:rPr>
              <a:t>44 </a:t>
            </a:r>
            <a:r>
              <a:rPr lang="zh-CN" altLang="en-US" sz="1200" b="1" i="0" kern="1200" dirty="0" smtClean="0">
                <a:solidFill>
                  <a:schemeClr val="tx1"/>
                </a:solidFill>
                <a:effectLst/>
                <a:latin typeface="Times New Roman" panose="02020603050405020304" pitchFamily="18" charset="0"/>
                <a:ea typeface="+mn-ea"/>
                <a:cs typeface="+mn-cs"/>
              </a:rPr>
              <a:t>倍达到</a:t>
            </a:r>
            <a:r>
              <a:rPr lang="en-US" altLang="zh-CN" sz="1200" b="1" i="0" kern="1200" dirty="0" smtClean="0">
                <a:solidFill>
                  <a:schemeClr val="tx1"/>
                </a:solidFill>
                <a:effectLst/>
                <a:latin typeface="Times New Roman" panose="02020603050405020304" pitchFamily="18" charset="0"/>
                <a:ea typeface="+mn-ea"/>
                <a:cs typeface="+mn-cs"/>
              </a:rPr>
              <a:t>350</a:t>
            </a:r>
            <a:r>
              <a:rPr lang="zh-CN" altLang="en-US" sz="1200" b="1" i="0" kern="1200" dirty="0" smtClean="0">
                <a:solidFill>
                  <a:schemeClr val="tx1"/>
                </a:solidFill>
                <a:effectLst/>
                <a:latin typeface="Times New Roman" panose="02020603050405020304" pitchFamily="18" charset="0"/>
                <a:ea typeface="+mn-ea"/>
                <a:cs typeface="+mn-cs"/>
              </a:rPr>
              <a:t>亿</a:t>
            </a:r>
            <a:r>
              <a:rPr lang="en-US" altLang="zh-CN" sz="1200" b="1" i="0" kern="1200" dirty="0" smtClean="0">
                <a:solidFill>
                  <a:schemeClr val="tx1"/>
                </a:solidFill>
                <a:effectLst/>
                <a:latin typeface="Times New Roman" panose="02020603050405020304" pitchFamily="18" charset="0"/>
                <a:ea typeface="+mn-ea"/>
                <a:cs typeface="+mn-cs"/>
              </a:rPr>
              <a:t>TB</a:t>
            </a:r>
            <a:endParaRPr lang="en-US" altLang="zh-CN" dirty="0" smtClean="0"/>
          </a:p>
          <a:p>
            <a:r>
              <a:rPr lang="en-US" altLang="zh-CN" baseline="0" dirty="0" smtClean="0"/>
              <a:t> </a:t>
            </a:r>
            <a:r>
              <a:rPr lang="en-US" altLang="zh-CN" baseline="0" dirty="0" err="1" smtClean="0"/>
              <a:t>F</a:t>
            </a:r>
            <a:r>
              <a:rPr lang="en-US" altLang="zh-CN" sz="1200" b="0" i="0" kern="1200" dirty="0" err="1" smtClean="0">
                <a:solidFill>
                  <a:schemeClr val="tx1"/>
                </a:solidFill>
                <a:effectLst/>
                <a:latin typeface="Times New Roman" panose="02020603050405020304" pitchFamily="18" charset="0"/>
                <a:ea typeface="+mn-ea"/>
                <a:cs typeface="+mn-cs"/>
              </a:rPr>
              <a:t>cebook</a:t>
            </a:r>
            <a:r>
              <a:rPr lang="zh-CN" altLang="en-US" sz="1200" b="0" i="0" kern="1200" dirty="0" smtClean="0">
                <a:solidFill>
                  <a:schemeClr val="tx1"/>
                </a:solidFill>
                <a:effectLst/>
                <a:latin typeface="Times New Roman" panose="02020603050405020304" pitchFamily="18" charset="0"/>
                <a:ea typeface="+mn-ea"/>
                <a:cs typeface="+mn-cs"/>
              </a:rPr>
              <a:t>基础设施工程副总裁杰</a:t>
            </a:r>
            <a:r>
              <a:rPr lang="en-US" altLang="zh-CN" sz="1200" b="0" i="0" kern="1200" dirty="0" smtClean="0">
                <a:solidFill>
                  <a:schemeClr val="tx1"/>
                </a:solidFill>
                <a:effectLst/>
                <a:latin typeface="Times New Roman" panose="02020603050405020304" pitchFamily="18" charset="0"/>
                <a:ea typeface="+mn-ea"/>
                <a:cs typeface="+mn-cs"/>
              </a:rPr>
              <a:t>·</a:t>
            </a:r>
            <a:r>
              <a:rPr lang="zh-CN" altLang="en-US" sz="1200" b="0" i="0" kern="1200" dirty="0" smtClean="0">
                <a:solidFill>
                  <a:schemeClr val="tx1"/>
                </a:solidFill>
                <a:effectLst/>
                <a:latin typeface="Times New Roman" panose="02020603050405020304" pitchFamily="18" charset="0"/>
                <a:ea typeface="+mn-ea"/>
                <a:cs typeface="+mn-cs"/>
              </a:rPr>
              <a:t>帕里克</a:t>
            </a:r>
            <a:r>
              <a:rPr lang="en-US" altLang="zh-CN" sz="1200" b="0" i="0" kern="1200" dirty="0" smtClean="0">
                <a:solidFill>
                  <a:schemeClr val="tx1"/>
                </a:solidFill>
                <a:effectLst/>
                <a:latin typeface="Times New Roman" panose="02020603050405020304" pitchFamily="18" charset="0"/>
                <a:ea typeface="+mn-ea"/>
                <a:cs typeface="+mn-cs"/>
              </a:rPr>
              <a:t>(Jay Parikh)</a:t>
            </a:r>
            <a:r>
              <a:rPr lang="zh-CN" altLang="en-US" sz="1200" b="0" i="0" kern="1200" dirty="0" smtClean="0">
                <a:solidFill>
                  <a:schemeClr val="tx1"/>
                </a:solidFill>
                <a:effectLst/>
                <a:latin typeface="Times New Roman" panose="02020603050405020304" pitchFamily="18" charset="0"/>
                <a:ea typeface="+mn-ea"/>
                <a:cs typeface="+mn-cs"/>
              </a:rPr>
              <a:t> </a:t>
            </a:r>
            <a:r>
              <a:rPr lang="en-US" altLang="zh-CN" sz="1200" b="0" i="0" kern="1200" dirty="0" smtClean="0">
                <a:solidFill>
                  <a:schemeClr val="tx1"/>
                </a:solidFill>
                <a:effectLst/>
                <a:latin typeface="Times New Roman" panose="02020603050405020304" pitchFamily="18" charset="0"/>
                <a:ea typeface="+mn-ea"/>
                <a:cs typeface="+mn-cs"/>
              </a:rPr>
              <a:t>Facebook</a:t>
            </a:r>
            <a:r>
              <a:rPr lang="zh-CN" altLang="en-US" sz="1200" b="0" i="0" kern="1200" dirty="0" smtClean="0">
                <a:solidFill>
                  <a:schemeClr val="tx1"/>
                </a:solidFill>
                <a:effectLst/>
                <a:latin typeface="Times New Roman" panose="02020603050405020304" pitchFamily="18" charset="0"/>
                <a:ea typeface="+mn-ea"/>
                <a:cs typeface="+mn-cs"/>
              </a:rPr>
              <a:t>每天处理的数据量多达</a:t>
            </a:r>
            <a:r>
              <a:rPr lang="en-US" altLang="zh-CN" sz="1200" b="0" i="0" kern="1200" dirty="0" smtClean="0">
                <a:solidFill>
                  <a:schemeClr val="tx1"/>
                </a:solidFill>
                <a:effectLst/>
                <a:latin typeface="Times New Roman" panose="02020603050405020304" pitchFamily="18" charset="0"/>
                <a:ea typeface="+mn-ea"/>
                <a:cs typeface="+mn-cs"/>
              </a:rPr>
              <a:t>500TB</a:t>
            </a:r>
            <a:r>
              <a:rPr lang="zh-CN" altLang="en-US" sz="1200" b="0" i="0" kern="1200" dirty="0" smtClean="0">
                <a:solidFill>
                  <a:schemeClr val="tx1"/>
                </a:solidFill>
                <a:effectLst/>
                <a:latin typeface="Times New Roman" panose="02020603050405020304" pitchFamily="18" charset="0"/>
                <a:ea typeface="+mn-ea"/>
                <a:cs typeface="+mn-cs"/>
              </a:rPr>
              <a:t>（</a:t>
            </a:r>
            <a:r>
              <a:rPr lang="en-US" altLang="zh-CN" sz="1200" b="0" i="0" kern="1200" dirty="0" smtClean="0">
                <a:solidFill>
                  <a:schemeClr val="tx1"/>
                </a:solidFill>
                <a:effectLst/>
                <a:latin typeface="Times New Roman" panose="02020603050405020304" pitchFamily="18" charset="0"/>
                <a:ea typeface="+mn-ea"/>
                <a:cs typeface="+mn-cs"/>
              </a:rPr>
              <a:t>1TB=1000GB</a:t>
            </a:r>
            <a:r>
              <a:rPr lang="zh-CN" altLang="en-US" sz="1200" b="0" i="0" kern="1200" dirty="0" smtClean="0">
                <a:solidFill>
                  <a:schemeClr val="tx1"/>
                </a:solidFill>
                <a:effectLst/>
                <a:latin typeface="Times New Roman" panose="02020603050405020304" pitchFamily="18" charset="0"/>
                <a:ea typeface="+mn-ea"/>
                <a:cs typeface="+mn-cs"/>
              </a:rPr>
              <a:t>）， 基础设施的容量为</a:t>
            </a:r>
            <a:r>
              <a:rPr lang="en-US" altLang="zh-CN" sz="1200" b="0" i="0" kern="1200" dirty="0" smtClean="0">
                <a:solidFill>
                  <a:schemeClr val="tx1"/>
                </a:solidFill>
                <a:effectLst/>
                <a:latin typeface="Times New Roman" panose="02020603050405020304" pitchFamily="18" charset="0"/>
                <a:ea typeface="+mn-ea"/>
                <a:cs typeface="+mn-cs"/>
              </a:rPr>
              <a:t>100PB</a:t>
            </a:r>
            <a:endParaRPr lang="en-US" altLang="zh-CN" sz="1200" b="0" i="0" kern="1200" dirty="0" smtClean="0">
              <a:solidFill>
                <a:schemeClr val="tx1"/>
              </a:solidFill>
              <a:effectLst/>
              <a:latin typeface="Times New Roman" panose="02020603050405020304" pitchFamily="18" charset="0"/>
              <a:ea typeface="+mn-ea"/>
              <a:cs typeface="+mn-cs"/>
            </a:endParaRPr>
          </a:p>
          <a:p>
            <a:r>
              <a:rPr lang="zh-CN" altLang="en-US" sz="1200" b="0" i="0" kern="1200" dirty="0" smtClean="0">
                <a:solidFill>
                  <a:schemeClr val="tx1"/>
                </a:solidFill>
                <a:effectLst/>
                <a:latin typeface="Times New Roman" panose="02020603050405020304" pitchFamily="18" charset="0"/>
                <a:ea typeface="+mn-ea"/>
                <a:cs typeface="+mn-cs"/>
              </a:rPr>
              <a:t>    每天处理</a:t>
            </a:r>
            <a:r>
              <a:rPr lang="en-US" altLang="zh-CN" sz="1200" b="0" i="0" kern="1200" dirty="0" smtClean="0">
                <a:solidFill>
                  <a:schemeClr val="tx1"/>
                </a:solidFill>
                <a:effectLst/>
                <a:latin typeface="Times New Roman" panose="02020603050405020304" pitchFamily="18" charset="0"/>
                <a:ea typeface="+mn-ea"/>
                <a:cs typeface="+mn-cs"/>
              </a:rPr>
              <a:t>27</a:t>
            </a:r>
            <a:r>
              <a:rPr lang="zh-CN" altLang="en-US" sz="1200" b="0" i="0" kern="1200" dirty="0" smtClean="0">
                <a:solidFill>
                  <a:schemeClr val="tx1"/>
                </a:solidFill>
                <a:effectLst/>
                <a:latin typeface="Times New Roman" panose="02020603050405020304" pitchFamily="18" charset="0"/>
                <a:ea typeface="+mn-ea"/>
                <a:cs typeface="+mn-cs"/>
              </a:rPr>
              <a:t>亿次</a:t>
            </a:r>
            <a:r>
              <a:rPr lang="en-US" altLang="zh-CN" sz="1200" b="0" i="0" kern="1200" dirty="0" smtClean="0">
                <a:solidFill>
                  <a:schemeClr val="tx1"/>
                </a:solidFill>
                <a:effectLst/>
                <a:latin typeface="Times New Roman" panose="02020603050405020304" pitchFamily="18" charset="0"/>
                <a:ea typeface="+mn-ea"/>
                <a:cs typeface="+mn-cs"/>
              </a:rPr>
              <a:t>Like</a:t>
            </a:r>
            <a:r>
              <a:rPr lang="zh-CN" altLang="en-US" sz="1200" b="0" i="0" kern="1200" dirty="0" smtClean="0">
                <a:solidFill>
                  <a:schemeClr val="tx1"/>
                </a:solidFill>
                <a:effectLst/>
                <a:latin typeface="Times New Roman" panose="02020603050405020304" pitchFamily="18" charset="0"/>
                <a:ea typeface="+mn-ea"/>
                <a:cs typeface="+mn-cs"/>
              </a:rPr>
              <a:t>按钮点击。</a:t>
            </a:r>
            <a:endParaRPr lang="zh-CN" altLang="en-US" sz="1200" b="0" i="0" kern="1200" dirty="0" smtClean="0">
              <a:solidFill>
                <a:schemeClr val="tx1"/>
              </a:solidFill>
              <a:effectLst/>
              <a:latin typeface="Times New Roman" panose="02020603050405020304" pitchFamily="18" charset="0"/>
              <a:ea typeface="+mn-ea"/>
              <a:cs typeface="+mn-cs"/>
            </a:endParaRPr>
          </a:p>
          <a:p>
            <a:r>
              <a:rPr lang="zh-CN" altLang="en-US" sz="1200" b="0" i="0" kern="1200" dirty="0" smtClean="0">
                <a:solidFill>
                  <a:schemeClr val="tx1"/>
                </a:solidFill>
                <a:effectLst/>
                <a:latin typeface="Times New Roman" panose="02020603050405020304" pitchFamily="18" charset="0"/>
                <a:ea typeface="+mn-ea"/>
                <a:cs typeface="+mn-cs"/>
              </a:rPr>
              <a:t>　　每天上传</a:t>
            </a:r>
            <a:r>
              <a:rPr lang="en-US" altLang="zh-CN" sz="1200" b="0" i="0" kern="1200" dirty="0" smtClean="0">
                <a:solidFill>
                  <a:schemeClr val="tx1"/>
                </a:solidFill>
                <a:effectLst/>
                <a:latin typeface="Times New Roman" panose="02020603050405020304" pitchFamily="18" charset="0"/>
                <a:ea typeface="+mn-ea"/>
                <a:cs typeface="+mn-cs"/>
              </a:rPr>
              <a:t>3</a:t>
            </a:r>
            <a:r>
              <a:rPr lang="zh-CN" altLang="en-US" sz="1200" b="0" i="0" kern="1200" dirty="0" smtClean="0">
                <a:solidFill>
                  <a:schemeClr val="tx1"/>
                </a:solidFill>
                <a:effectLst/>
                <a:latin typeface="Times New Roman" panose="02020603050405020304" pitchFamily="18" charset="0"/>
                <a:ea typeface="+mn-ea"/>
                <a:cs typeface="+mn-cs"/>
              </a:rPr>
              <a:t>亿张图片。</a:t>
            </a:r>
            <a:endParaRPr lang="zh-CN" altLang="en-US" sz="1200" b="0" i="0" kern="1200" dirty="0" smtClean="0">
              <a:solidFill>
                <a:schemeClr val="tx1"/>
              </a:solidFill>
              <a:effectLst/>
              <a:latin typeface="Times New Roman" panose="02020603050405020304" pitchFamily="18" charset="0"/>
              <a:ea typeface="+mn-ea"/>
              <a:cs typeface="+mn-cs"/>
            </a:endParaRPr>
          </a:p>
          <a:p>
            <a:r>
              <a:rPr lang="zh-CN" altLang="en-US" sz="1200" b="0" i="0" kern="1200" dirty="0" smtClean="0">
                <a:solidFill>
                  <a:schemeClr val="tx1"/>
                </a:solidFill>
                <a:effectLst/>
                <a:latin typeface="Times New Roman" panose="02020603050405020304" pitchFamily="18" charset="0"/>
                <a:ea typeface="+mn-ea"/>
                <a:cs typeface="+mn-cs"/>
              </a:rPr>
              <a:t>　　每天由人工或系统自动执行的请求达到</a:t>
            </a:r>
            <a:r>
              <a:rPr lang="en-US" altLang="zh-CN" sz="1200" b="0" i="0" kern="1200" dirty="0" smtClean="0">
                <a:solidFill>
                  <a:schemeClr val="tx1"/>
                </a:solidFill>
                <a:effectLst/>
                <a:latin typeface="Times New Roman" panose="02020603050405020304" pitchFamily="18" charset="0"/>
                <a:ea typeface="+mn-ea"/>
                <a:cs typeface="+mn-cs"/>
              </a:rPr>
              <a:t>7</a:t>
            </a:r>
            <a:r>
              <a:rPr lang="zh-CN" altLang="en-US" sz="1200" b="0" i="0" kern="1200" dirty="0" smtClean="0">
                <a:solidFill>
                  <a:schemeClr val="tx1"/>
                </a:solidFill>
                <a:effectLst/>
                <a:latin typeface="Times New Roman" panose="02020603050405020304" pitchFamily="18" charset="0"/>
                <a:ea typeface="+mn-ea"/>
                <a:cs typeface="+mn-cs"/>
              </a:rPr>
              <a:t>万次。</a:t>
            </a:r>
            <a:endParaRPr lang="zh-CN" altLang="en-US" sz="1200" b="0" i="0" kern="1200" dirty="0" smtClean="0">
              <a:solidFill>
                <a:schemeClr val="tx1"/>
              </a:solidFill>
              <a:effectLst/>
              <a:latin typeface="Times New Roman" panose="02020603050405020304" pitchFamily="18" charset="0"/>
              <a:ea typeface="+mn-ea"/>
              <a:cs typeface="+mn-cs"/>
            </a:endParaRPr>
          </a:p>
          <a:p>
            <a:r>
              <a:rPr lang="zh-CN" altLang="en-US" sz="1200" b="0" i="0" kern="1200" dirty="0" smtClean="0">
                <a:solidFill>
                  <a:schemeClr val="tx1"/>
                </a:solidFill>
                <a:effectLst/>
                <a:latin typeface="Times New Roman" panose="02020603050405020304" pitchFamily="18" charset="0"/>
                <a:ea typeface="+mn-ea"/>
                <a:cs typeface="+mn-cs"/>
              </a:rPr>
              <a:t>　　每天吸收逾</a:t>
            </a:r>
            <a:r>
              <a:rPr lang="en-US" altLang="zh-CN" sz="1200" b="0" i="0" kern="1200" dirty="0" smtClean="0">
                <a:solidFill>
                  <a:schemeClr val="tx1"/>
                </a:solidFill>
                <a:effectLst/>
                <a:latin typeface="Times New Roman" panose="02020603050405020304" pitchFamily="18" charset="0"/>
                <a:ea typeface="+mn-ea"/>
                <a:cs typeface="+mn-cs"/>
              </a:rPr>
              <a:t>500TB</a:t>
            </a:r>
            <a:r>
              <a:rPr lang="zh-CN" altLang="en-US" sz="1200" b="0" i="0" kern="1200" dirty="0" smtClean="0">
                <a:solidFill>
                  <a:schemeClr val="tx1"/>
                </a:solidFill>
                <a:effectLst/>
                <a:latin typeface="Times New Roman" panose="02020603050405020304" pitchFamily="18" charset="0"/>
                <a:ea typeface="+mn-ea"/>
                <a:cs typeface="+mn-cs"/>
              </a:rPr>
              <a:t>新数据。</a:t>
            </a:r>
            <a:endParaRPr lang="zh-CN" altLang="en-US" sz="1200" b="0" i="0" kern="1200" dirty="0" smtClean="0">
              <a:solidFill>
                <a:schemeClr val="tx1"/>
              </a:solidFill>
              <a:effectLst/>
              <a:latin typeface="Times New Roman" panose="02020603050405020304" pitchFamily="18" charset="0"/>
              <a:ea typeface="+mn-ea"/>
              <a:cs typeface="+mn-cs"/>
            </a:endParaRPr>
          </a:p>
          <a:p>
            <a:endParaRPr lang="en-US" altLang="zh-CN" dirty="0" smtClean="0"/>
          </a:p>
          <a:p>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6963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CEBF5064-D288-4984-B59A-894F9DDFBF37}"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6963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696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A4DB2C94-6BD0-4059-9C47-9113606DE87B}"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69638" name="Rectangle 2"/>
          <p:cNvSpPr>
            <a:spLocks noGrp="1" noRot="1" noChangeAspect="1" noChangeArrowheads="1" noTextEdit="1"/>
          </p:cNvSpPr>
          <p:nvPr>
            <p:ph type="sldImg"/>
          </p:nvPr>
        </p:nvSpPr>
        <p:spPr/>
      </p:sp>
      <p:sp>
        <p:nvSpPr>
          <p:cNvPr id="696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altLang="zh-CN" sz="1200" b="1" kern="1200" dirty="0" smtClean="0">
                <a:solidFill>
                  <a:schemeClr val="tx1"/>
                </a:solidFill>
                <a:effectLst/>
                <a:latin typeface="Times New Roman" panose="02020603050405020304" pitchFamily="18" charset="0"/>
                <a:ea typeface="+mn-ea"/>
                <a:cs typeface="+mn-cs"/>
              </a:rPr>
              <a:t>stringent</a:t>
            </a:r>
            <a:r>
              <a:rPr lang="en-US" altLang="zh-CN" sz="1200" kern="1200" dirty="0" smtClean="0">
                <a:solidFill>
                  <a:schemeClr val="tx1"/>
                </a:solidFill>
                <a:effectLst/>
                <a:latin typeface="Times New Roman" panose="02020603050405020304" pitchFamily="18" charset="0"/>
                <a:ea typeface="+mn-ea"/>
                <a:cs typeface="+mn-cs"/>
              </a:rPr>
              <a:t> ['</a:t>
            </a:r>
            <a:r>
              <a:rPr lang="en-US" altLang="zh-CN" sz="1200" kern="1200" dirty="0" err="1" smtClean="0">
                <a:solidFill>
                  <a:schemeClr val="tx1"/>
                </a:solidFill>
                <a:effectLst/>
                <a:latin typeface="Times New Roman" panose="02020603050405020304" pitchFamily="18" charset="0"/>
                <a:ea typeface="+mn-ea"/>
                <a:cs typeface="+mn-cs"/>
              </a:rPr>
              <a:t>strin·gent</a:t>
            </a:r>
            <a:r>
              <a:rPr lang="en-US" altLang="zh-CN" sz="1200" kern="1200" dirty="0" smtClean="0">
                <a:solidFill>
                  <a:schemeClr val="tx1"/>
                </a:solidFill>
                <a:effectLst/>
                <a:latin typeface="Times New Roman" panose="02020603050405020304" pitchFamily="18" charset="0"/>
                <a:ea typeface="+mn-ea"/>
                <a:cs typeface="+mn-cs"/>
              </a:rPr>
              <a:t> || '</a:t>
            </a:r>
            <a:r>
              <a:rPr lang="en-US" altLang="zh-CN" sz="1200" kern="1200" dirty="0" err="1" smtClean="0">
                <a:solidFill>
                  <a:schemeClr val="tx1"/>
                </a:solidFill>
                <a:effectLst/>
                <a:latin typeface="Times New Roman" panose="02020603050405020304" pitchFamily="18" charset="0"/>
                <a:ea typeface="+mn-ea"/>
                <a:cs typeface="+mn-cs"/>
              </a:rPr>
              <a:t>strɪndʒənt</a:t>
            </a:r>
            <a:r>
              <a:rPr lang="en-US" altLang="zh-CN" sz="1200" kern="1200" dirty="0" smtClean="0">
                <a:solidFill>
                  <a:schemeClr val="tx1"/>
                </a:solidFill>
                <a:effectLst/>
                <a:latin typeface="Times New Roman" panose="02020603050405020304" pitchFamily="18" charset="0"/>
                <a:ea typeface="+mn-ea"/>
                <a:cs typeface="+mn-cs"/>
              </a:rPr>
              <a:t>]</a:t>
            </a:r>
            <a:endParaRPr lang="en-US" altLang="zh-CN" sz="1200" kern="1200" dirty="0" smtClean="0">
              <a:solidFill>
                <a:schemeClr val="tx1"/>
              </a:solidFill>
              <a:effectLst/>
              <a:latin typeface="Times New Roman" panose="02020603050405020304" pitchFamily="18" charset="0"/>
              <a:ea typeface="+mn-ea"/>
              <a:cs typeface="+mn-cs"/>
            </a:endParaRPr>
          </a:p>
          <a:p>
            <a:pPr rtl="0"/>
            <a:r>
              <a:rPr lang="en-US" altLang="zh-CN" sz="1200" kern="1200" dirty="0" smtClean="0">
                <a:solidFill>
                  <a:schemeClr val="tx1"/>
                </a:solidFill>
                <a:effectLst/>
                <a:latin typeface="Times New Roman" panose="02020603050405020304" pitchFamily="18" charset="0"/>
                <a:ea typeface="+mn-ea"/>
                <a:cs typeface="+mn-cs"/>
              </a:rPr>
              <a:t>adj. </a:t>
            </a:r>
            <a:r>
              <a:rPr lang="zh-CN" altLang="en-US" sz="1200" kern="1200" dirty="0" smtClean="0">
                <a:solidFill>
                  <a:schemeClr val="tx1"/>
                </a:solidFill>
                <a:effectLst/>
                <a:latin typeface="Times New Roman" panose="02020603050405020304" pitchFamily="18" charset="0"/>
                <a:ea typeface="+mn-ea"/>
                <a:cs typeface="+mn-cs"/>
              </a:rPr>
              <a:t>迫切的</a:t>
            </a:r>
            <a:r>
              <a:rPr lang="en-US" altLang="zh-CN" sz="1200" kern="1200" dirty="0" smtClean="0">
                <a:solidFill>
                  <a:schemeClr val="tx1"/>
                </a:solidFill>
                <a:effectLst/>
                <a:latin typeface="Times New Roman" panose="02020603050405020304" pitchFamily="18" charset="0"/>
                <a:ea typeface="+mn-ea"/>
                <a:cs typeface="+mn-cs"/>
              </a:rPr>
              <a:t>; </a:t>
            </a:r>
            <a:r>
              <a:rPr lang="zh-CN" altLang="en-US" sz="1200" kern="1200" dirty="0" smtClean="0">
                <a:solidFill>
                  <a:schemeClr val="tx1"/>
                </a:solidFill>
                <a:effectLst/>
                <a:latin typeface="Times New Roman" panose="02020603050405020304" pitchFamily="18" charset="0"/>
                <a:ea typeface="+mn-ea"/>
                <a:cs typeface="+mn-cs"/>
              </a:rPr>
              <a:t>严厉的</a:t>
            </a:r>
            <a:r>
              <a:rPr lang="en-US" altLang="zh-CN" sz="1200" kern="1200" dirty="0" smtClean="0">
                <a:solidFill>
                  <a:schemeClr val="tx1"/>
                </a:solidFill>
                <a:effectLst/>
                <a:latin typeface="Times New Roman" panose="02020603050405020304" pitchFamily="18" charset="0"/>
                <a:ea typeface="+mn-ea"/>
                <a:cs typeface="+mn-cs"/>
              </a:rPr>
              <a:t>; </a:t>
            </a:r>
            <a:endParaRPr lang="zh-CN" altLang="en-US" dirty="0"/>
          </a:p>
        </p:txBody>
      </p:sp>
      <p:sp>
        <p:nvSpPr>
          <p:cNvPr id="4" name="页眉占位符 3"/>
          <p:cNvSpPr>
            <a:spLocks noGrp="1"/>
          </p:cNvSpPr>
          <p:nvPr>
            <p:ph type="hdr" sz="quarter" idx="10"/>
          </p:nvPr>
        </p:nvSpPr>
        <p:spPr/>
        <p:txBody>
          <a:bodyPr/>
          <a:lstStyle/>
          <a:p>
            <a:pPr>
              <a:defRPr/>
            </a:pPr>
            <a:r>
              <a:rPr lang="en-US" smtClean="0"/>
              <a:t>Morgan Kaufmann Publishers</a:t>
            </a:r>
            <a:endParaRPr lang="en-US"/>
          </a:p>
        </p:txBody>
      </p:sp>
      <p:sp>
        <p:nvSpPr>
          <p:cNvPr id="5" name="日期占位符 4"/>
          <p:cNvSpPr>
            <a:spLocks noGrp="1"/>
          </p:cNvSpPr>
          <p:nvPr>
            <p:ph type="dt" idx="11"/>
          </p:nvPr>
        </p:nvSpPr>
        <p:spPr/>
        <p:txBody>
          <a:bodyPr/>
          <a:lstStyle/>
          <a:p>
            <a:fld id="{AF602CE6-33BB-46EB-AB3C-0369C1243EE9}" type="datetime4">
              <a:rPr lang="en-US" altLang="zh-CN" smtClean="0"/>
            </a:fld>
            <a:endParaRPr lang="en-US" altLang="zh-CN"/>
          </a:p>
        </p:txBody>
      </p:sp>
      <p:sp>
        <p:nvSpPr>
          <p:cNvPr id="6" name="页脚占位符 5"/>
          <p:cNvSpPr>
            <a:spLocks noGrp="1"/>
          </p:cNvSpPr>
          <p:nvPr>
            <p:ph type="ftr" sz="quarter" idx="12"/>
          </p:nvPr>
        </p:nvSpPr>
        <p:spPr/>
        <p:txBody>
          <a:bodyPr/>
          <a:lstStyle/>
          <a:p>
            <a:pPr>
              <a:defRPr/>
            </a:pPr>
            <a:r>
              <a:rPr lang="en-US" smtClean="0"/>
              <a:t>Chapter 1 — Computer Abstractions and Technology</a:t>
            </a:r>
            <a:endParaRPr lang="en-US"/>
          </a:p>
        </p:txBody>
      </p:sp>
      <p:sp>
        <p:nvSpPr>
          <p:cNvPr id="7" name="灯片编号占位符 6"/>
          <p:cNvSpPr>
            <a:spLocks noGrp="1"/>
          </p:cNvSpPr>
          <p:nvPr>
            <p:ph type="sldNum" sz="quarter" idx="13"/>
          </p:nvPr>
        </p:nvSpPr>
        <p:spPr/>
        <p:txBody>
          <a:bodyPr/>
          <a:lstStyle/>
          <a:p>
            <a:fld id="{8F5092D0-6883-47B8-9DB0-8F6761A5586B}"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7065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706C76F7-92AA-472F-AFA3-8334052B7C88}"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066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706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9371494F-F76C-4964-B9F3-A719A27197F6}"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0662" name="Rectangle 2"/>
          <p:cNvSpPr>
            <a:spLocks noGrp="1" noRot="1" noChangeAspect="1" noChangeArrowheads="1" noTextEdit="1"/>
          </p:cNvSpPr>
          <p:nvPr>
            <p:ph type="sldImg"/>
          </p:nvPr>
        </p:nvSpPr>
        <p:spPr/>
      </p:sp>
      <p:sp>
        <p:nvSpPr>
          <p:cNvPr id="706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Morgan Kaufmann Publishers</a:t>
            </a:r>
            <a:endParaRPr lang="en-US" altLang="zh-CN" smtClean="0">
              <a:latin typeface="Times New Roman" panose="02020603050405020304" pitchFamily="18" charset="0"/>
            </a:endParaRPr>
          </a:p>
        </p:txBody>
      </p:sp>
      <p:sp>
        <p:nvSpPr>
          <p:cNvPr id="7168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FF86CB77-FD51-464C-AC52-EB5F03F7C2AB}" type="datetime4">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168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r>
              <a:rPr lang="en-US" altLang="zh-CN" smtClean="0">
                <a:latin typeface="Times New Roman" panose="02020603050405020304" pitchFamily="18" charset="0"/>
              </a:rPr>
              <a:t>Chapter 1 — Computer Abstractions and Technology</a:t>
            </a:r>
            <a:endParaRPr lang="en-US" altLang="zh-CN" smtClean="0">
              <a:latin typeface="Times New Roman" panose="02020603050405020304" pitchFamily="18" charset="0"/>
            </a:endParaRPr>
          </a:p>
        </p:txBody>
      </p:sp>
      <p:sp>
        <p:nvSpPr>
          <p:cNvPr id="716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545">
              <a:defRPr>
                <a:solidFill>
                  <a:schemeClr val="tx1"/>
                </a:solidFill>
                <a:latin typeface="Arial" panose="020B0604020202020204" pitchFamily="34" charset="0"/>
              </a:defRPr>
            </a:lvl1pPr>
            <a:lvl2pPr marL="715645" indent="-275590" defTabSz="931545">
              <a:defRPr>
                <a:solidFill>
                  <a:schemeClr val="tx1"/>
                </a:solidFill>
                <a:latin typeface="Arial" panose="020B0604020202020204" pitchFamily="34" charset="0"/>
              </a:defRPr>
            </a:lvl2pPr>
            <a:lvl3pPr marL="1101090" indent="-220345" defTabSz="931545">
              <a:defRPr>
                <a:solidFill>
                  <a:schemeClr val="tx1"/>
                </a:solidFill>
                <a:latin typeface="Arial" panose="020B0604020202020204" pitchFamily="34" charset="0"/>
              </a:defRPr>
            </a:lvl3pPr>
            <a:lvl4pPr marL="1541780" indent="-220345" defTabSz="931545">
              <a:defRPr>
                <a:solidFill>
                  <a:schemeClr val="tx1"/>
                </a:solidFill>
                <a:latin typeface="Arial" panose="020B0604020202020204" pitchFamily="34" charset="0"/>
              </a:defRPr>
            </a:lvl4pPr>
            <a:lvl5pPr marL="1982470" indent="-220345" defTabSz="931545">
              <a:defRPr>
                <a:solidFill>
                  <a:schemeClr val="tx1"/>
                </a:solidFill>
                <a:latin typeface="Arial" panose="020B0604020202020204" pitchFamily="34" charset="0"/>
              </a:defRPr>
            </a:lvl5pPr>
            <a:lvl6pPr marL="2423160" indent="-220345" defTabSz="931545" eaLnBrk="0" fontAlgn="base" hangingPunct="0">
              <a:spcBef>
                <a:spcPct val="0"/>
              </a:spcBef>
              <a:spcAft>
                <a:spcPct val="0"/>
              </a:spcAft>
              <a:defRPr>
                <a:solidFill>
                  <a:schemeClr val="tx1"/>
                </a:solidFill>
                <a:latin typeface="Arial" panose="020B0604020202020204" pitchFamily="34" charset="0"/>
              </a:defRPr>
            </a:lvl6pPr>
            <a:lvl7pPr marL="2863850" indent="-220345" defTabSz="931545" eaLnBrk="0" fontAlgn="base" hangingPunct="0">
              <a:spcBef>
                <a:spcPct val="0"/>
              </a:spcBef>
              <a:spcAft>
                <a:spcPct val="0"/>
              </a:spcAft>
              <a:defRPr>
                <a:solidFill>
                  <a:schemeClr val="tx1"/>
                </a:solidFill>
                <a:latin typeface="Arial" panose="020B0604020202020204" pitchFamily="34" charset="0"/>
              </a:defRPr>
            </a:lvl7pPr>
            <a:lvl8pPr marL="3303905" indent="-220345" defTabSz="931545" eaLnBrk="0" fontAlgn="base" hangingPunct="0">
              <a:spcBef>
                <a:spcPct val="0"/>
              </a:spcBef>
              <a:spcAft>
                <a:spcPct val="0"/>
              </a:spcAft>
              <a:defRPr>
                <a:solidFill>
                  <a:schemeClr val="tx1"/>
                </a:solidFill>
                <a:latin typeface="Arial" panose="020B0604020202020204" pitchFamily="34" charset="0"/>
              </a:defRPr>
            </a:lvl8pPr>
            <a:lvl9pPr marL="3744595" indent="-220345" defTabSz="931545" eaLnBrk="0" fontAlgn="base" hangingPunct="0">
              <a:spcBef>
                <a:spcPct val="0"/>
              </a:spcBef>
              <a:spcAft>
                <a:spcPct val="0"/>
              </a:spcAft>
              <a:defRPr>
                <a:solidFill>
                  <a:schemeClr val="tx1"/>
                </a:solidFill>
                <a:latin typeface="Arial" panose="020B0604020202020204" pitchFamily="34" charset="0"/>
              </a:defRPr>
            </a:lvl9pPr>
          </a:lstStyle>
          <a:p>
            <a:fld id="{7790397D-5FD0-44D2-8D99-E3A7335A7176}" type="slidenum">
              <a:rPr lang="en-US" altLang="zh-CN">
                <a:latin typeface="Times New Roman" panose="02020603050405020304" pitchFamily="18" charset="0"/>
              </a:rPr>
            </a:fld>
            <a:endParaRPr lang="en-US" altLang="zh-CN">
              <a:latin typeface="Times New Roman" panose="02020603050405020304" pitchFamily="18" charset="0"/>
            </a:endParaRPr>
          </a:p>
        </p:txBody>
      </p:sp>
      <p:sp>
        <p:nvSpPr>
          <p:cNvPr id="71686" name="Rectangle 2"/>
          <p:cNvSpPr>
            <a:spLocks noGrp="1" noRot="1" noChangeAspect="1" noChangeArrowheads="1" noTextEdit="1"/>
          </p:cNvSpPr>
          <p:nvPr>
            <p:ph type="sldImg"/>
          </p:nvPr>
        </p:nvSpPr>
        <p:spPr/>
      </p:sp>
      <p:sp>
        <p:nvSpPr>
          <p:cNvPr id="716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5" name="Rectangle 5"/>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6" name="Rectangle 6"/>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7" name="Rectangle 7"/>
          <p:cNvSpPr>
            <a:spLocks noChangeArrowheads="1"/>
          </p:cNvSpPr>
          <p:nvPr/>
        </p:nvSpPr>
        <p:spPr bwMode="auto">
          <a:xfrm>
            <a:off x="0" y="0"/>
            <a:ext cx="9144000" cy="11255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8" name="Rectangle 9"/>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9" name="Rectangle 10"/>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295939" name="Rectangle 3"/>
          <p:cNvSpPr>
            <a:spLocks noGrp="1" noChangeArrowheads="1"/>
          </p:cNvSpPr>
          <p:nvPr>
            <p:ph type="ctrTitle" hasCustomPrompt="1"/>
          </p:nvPr>
        </p:nvSpPr>
        <p:spPr>
          <a:xfrm>
            <a:off x="2409825" y="1844675"/>
            <a:ext cx="5832475" cy="762000"/>
          </a:xfrm>
        </p:spPr>
        <p:txBody>
          <a:bodyPr anchor="t"/>
          <a:lstStyle>
            <a:lvl1pPr>
              <a:defRPr>
                <a:latin typeface="Arial Black" panose="020B0A04020102020204" pitchFamily="34" charset="0"/>
              </a:defRPr>
            </a:lvl1pPr>
          </a:lstStyle>
          <a:p>
            <a:r>
              <a:rPr lang="en-AU"/>
              <a:t>Chapter …</a:t>
            </a:r>
            <a:endParaRPr lang="en-AU"/>
          </a:p>
        </p:txBody>
      </p:sp>
      <p:sp>
        <p:nvSpPr>
          <p:cNvPr id="295940" name="Rectangle 4"/>
          <p:cNvSpPr>
            <a:spLocks noGrp="1" noChangeArrowheads="1"/>
          </p:cNvSpPr>
          <p:nvPr>
            <p:ph type="subTitle" idx="1" hasCustomPrompt="1"/>
          </p:nvPr>
        </p:nvSpPr>
        <p:spPr>
          <a:xfrm>
            <a:off x="2409825" y="2924175"/>
            <a:ext cx="5832475" cy="579438"/>
          </a:xfrm>
        </p:spPr>
        <p:txBody>
          <a:bodyPr>
            <a:spAutoFit/>
          </a:bodyPr>
          <a:lstStyle>
            <a:lvl1pPr marL="0" indent="0">
              <a:buFont typeface="Wingdings" panose="05000000000000000000" pitchFamily="2" charset="2"/>
              <a:buNone/>
              <a:defRPr>
                <a:latin typeface="Arial Black" panose="020B0A04020102020204" pitchFamily="34" charset="0"/>
              </a:defRPr>
            </a:lvl1pPr>
          </a:lstStyle>
          <a:p>
            <a:r>
              <a:rPr lang="en-AU"/>
              <a:t>Subtitle</a:t>
            </a:r>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r>
              <a:rPr lang="en-AU"/>
              <a:t>Chapter 1 — Computer Abstractions and Technology — </a:t>
            </a:r>
            <a:fld id="{0BCE960D-A7A0-40CC-88E5-ACA52BCA625A}" type="slidenum">
              <a:rPr lang="en-AU"/>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r>
              <a:rPr lang="en-AU"/>
              <a:t>Chapter 1 — Computer Abstractions and Technology — </a:t>
            </a:r>
            <a:fld id="{D4F0B425-213D-45D6-B0D6-E58DC4964413}" type="slidenum">
              <a:rPr lang="en-AU"/>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895850" y="1125538"/>
            <a:ext cx="4059238" cy="5111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a:lvl1pPr>
          </a:lstStyle>
          <a:p>
            <a:r>
              <a:rPr lang="en-AU"/>
              <a:t>Chapter 1 — Computer Abstractions and Technology — </a:t>
            </a:r>
            <a:fld id="{544B49AC-2616-43E1-9514-A5944DD80E9C}" type="slidenum">
              <a:rPr lang="en-AU"/>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4213" y="1125538"/>
            <a:ext cx="4059237" cy="5111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a:lvl1pPr>
          </a:lstStyle>
          <a:p>
            <a:r>
              <a:rPr lang="en-AU"/>
              <a:t>Chapter 1 — Computer Abstractions and Technology — </a:t>
            </a:r>
            <a:fld id="{CFD65593-439F-4A8A-9F14-9511F620AE07}" type="slidenum">
              <a:rPr lang="en-AU"/>
            </a:fld>
            <a:endParaRPr lang="en-A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4213" y="1125538"/>
            <a:ext cx="8270875" cy="247967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84213" y="3757613"/>
            <a:ext cx="8270875" cy="247967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a:lvl1pPr>
          </a:lstStyle>
          <a:p>
            <a:r>
              <a:rPr lang="en-AU"/>
              <a:t>Chapter 1 — Computer Abstractions and Technology — </a:t>
            </a:r>
            <a:fld id="{68A253D7-555F-4320-B0AC-8CCB147D248C}" type="slidenum">
              <a:rPr lang="en-AU"/>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5"/>
          <p:cNvSpPr>
            <a:spLocks noGrp="1" noChangeArrowheads="1"/>
          </p:cNvSpPr>
          <p:nvPr>
            <p:ph type="ftr" sz="quarter" idx="10"/>
          </p:nvPr>
        </p:nvSpPr>
        <p:spPr/>
        <p:txBody>
          <a:bodyPr/>
          <a:lstStyle>
            <a:lvl1pPr>
              <a:defRPr/>
            </a:lvl1pPr>
          </a:lstStyle>
          <a:p>
            <a:r>
              <a:rPr lang="en-AU"/>
              <a:t>Chapter 1 — Computer Abstractions and Technology — </a:t>
            </a:r>
            <a:fld id="{9FD3F2BD-C08D-4146-B5F1-D59732E3FA60}" type="slidenum">
              <a:rPr lang="en-AU"/>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Rectangle 5"/>
          <p:cNvSpPr>
            <a:spLocks noGrp="1" noChangeArrowheads="1"/>
          </p:cNvSpPr>
          <p:nvPr>
            <p:ph type="ftr" sz="quarter" idx="10"/>
          </p:nvPr>
        </p:nvSpPr>
        <p:spPr/>
        <p:txBody>
          <a:bodyPr/>
          <a:lstStyle>
            <a:lvl1pPr>
              <a:defRPr/>
            </a:lvl1pPr>
          </a:lstStyle>
          <a:p>
            <a:r>
              <a:rPr lang="en-AU"/>
              <a:t>Chapter 1 — Computer Abstractions and Technology — </a:t>
            </a:r>
            <a:fld id="{9E5C7877-30EF-478A-9024-C4B57714986E}" type="slidenum">
              <a:rPr lang="en-AU"/>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5"/>
          <p:cNvSpPr>
            <a:spLocks noGrp="1" noChangeArrowheads="1"/>
          </p:cNvSpPr>
          <p:nvPr>
            <p:ph type="ftr" sz="quarter" idx="10"/>
          </p:nvPr>
        </p:nvSpPr>
        <p:spPr/>
        <p:txBody>
          <a:bodyPr/>
          <a:lstStyle>
            <a:lvl1pPr>
              <a:defRPr/>
            </a:lvl1pPr>
          </a:lstStyle>
          <a:p>
            <a:r>
              <a:rPr lang="en-AU"/>
              <a:t>Chapter 1 — Computer Abstractions and Technology — </a:t>
            </a:r>
            <a:fld id="{968B1AB7-896A-47D0-8E70-6AE968B0E583}" type="slidenum">
              <a:rPr lang="en-AU"/>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5"/>
          <p:cNvSpPr>
            <a:spLocks noGrp="1" noChangeArrowheads="1"/>
          </p:cNvSpPr>
          <p:nvPr>
            <p:ph type="ftr" sz="quarter" idx="10"/>
          </p:nvPr>
        </p:nvSpPr>
        <p:spPr/>
        <p:txBody>
          <a:bodyPr/>
          <a:lstStyle>
            <a:lvl1pPr>
              <a:defRPr/>
            </a:lvl1pPr>
          </a:lstStyle>
          <a:p>
            <a:r>
              <a:rPr lang="en-AU"/>
              <a:t>Chapter 1 — Computer Abstractions and Technology — </a:t>
            </a:r>
            <a:fld id="{DB1E6D93-7F42-4818-8B28-EE9A1D5073D3}" type="slidenum">
              <a:rPr lang="en-AU"/>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p:txBody>
          <a:bodyPr/>
          <a:lstStyle>
            <a:lvl1pPr>
              <a:defRPr/>
            </a:lvl1pPr>
          </a:lstStyle>
          <a:p>
            <a:r>
              <a:rPr lang="en-AU"/>
              <a:t>Chapter 1 — Computer Abstractions and Technology — </a:t>
            </a:r>
            <a:fld id="{B4CC1A20-E4E5-437E-B9C0-D3BC3E7E8B20}" type="slidenum">
              <a:rPr lang="en-AU"/>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r>
              <a:rPr lang="en-AU"/>
              <a:t>Chapter 1 — Computer Abstractions and Technology — </a:t>
            </a:r>
            <a:fld id="{ACB95CBF-DDFF-45E8-BB90-80A02756ACEB}" type="slidenum">
              <a:rPr lang="en-AU"/>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5"/>
          <p:cNvSpPr>
            <a:spLocks noGrp="1" noChangeArrowheads="1"/>
          </p:cNvSpPr>
          <p:nvPr>
            <p:ph type="ftr" sz="quarter" idx="10"/>
          </p:nvPr>
        </p:nvSpPr>
        <p:spPr/>
        <p:txBody>
          <a:bodyPr/>
          <a:lstStyle>
            <a:lvl1pPr>
              <a:defRPr/>
            </a:lvl1pPr>
          </a:lstStyle>
          <a:p>
            <a:r>
              <a:rPr lang="en-AU"/>
              <a:t>Chapter 1 — Computer Abstractions and Technology — </a:t>
            </a:r>
            <a:fld id="{1710C764-A4B2-4C3F-85F1-9A64D94EBD43}" type="slidenum">
              <a:rPr lang="en-AU"/>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5"/>
          <p:cNvSpPr>
            <a:spLocks noGrp="1" noChangeArrowheads="1"/>
          </p:cNvSpPr>
          <p:nvPr>
            <p:ph type="ftr" sz="quarter" idx="10"/>
          </p:nvPr>
        </p:nvSpPr>
        <p:spPr/>
        <p:txBody>
          <a:bodyPr/>
          <a:lstStyle>
            <a:lvl1pPr>
              <a:defRPr/>
            </a:lvl1pPr>
          </a:lstStyle>
          <a:p>
            <a:r>
              <a:rPr lang="en-AU"/>
              <a:t>Chapter 1 — Computer Abstractions and Technology — </a:t>
            </a:r>
            <a:fld id="{E39240D5-D182-4920-8253-8750BDD5852C}" type="slidenum">
              <a:rPr lang="en-AU"/>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1027" name="Rectangle 3"/>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spAutoFit/>
          </a:bodyPr>
          <a:lstStyle/>
          <a:p>
            <a:pPr lvl="0"/>
            <a:r>
              <a:rPr lang="en-AU" smtClean="0"/>
              <a:t>Click to edit Master title style</a:t>
            </a:r>
            <a:endParaRPr lang="en-AU" smtClean="0"/>
          </a:p>
        </p:txBody>
      </p:sp>
      <p:sp>
        <p:nvSpPr>
          <p:cNvPr id="1028" name="Rectangle 4"/>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AU" smtClean="0"/>
              <a:t>Click to edit Master text styles</a:t>
            </a:r>
            <a:endParaRPr lang="en-AU" smtClean="0"/>
          </a:p>
          <a:p>
            <a:pPr lvl="1"/>
            <a:r>
              <a:rPr lang="en-AU" smtClean="0"/>
              <a:t>Second level</a:t>
            </a:r>
            <a:endParaRPr lang="en-AU" smtClean="0"/>
          </a:p>
          <a:p>
            <a:pPr lvl="2"/>
            <a:r>
              <a:rPr lang="en-AU" smtClean="0"/>
              <a:t>Third level</a:t>
            </a:r>
            <a:endParaRPr lang="en-AU" smtClean="0"/>
          </a:p>
          <a:p>
            <a:pPr lvl="3"/>
            <a:r>
              <a:rPr lang="en-AU" smtClean="0"/>
              <a:t>Fourth level</a:t>
            </a:r>
            <a:endParaRPr lang="en-AU" smtClean="0"/>
          </a:p>
          <a:p>
            <a:pPr lvl="4"/>
            <a:r>
              <a:rPr lang="en-AU" smtClean="0"/>
              <a:t>Fifth level</a:t>
            </a:r>
            <a:endParaRPr lang="en-AU" smtClean="0"/>
          </a:p>
        </p:txBody>
      </p:sp>
      <p:sp>
        <p:nvSpPr>
          <p:cNvPr id="294917" name="Rectangle 5"/>
          <p:cNvSpPr>
            <a:spLocks noGrp="1" noChangeArrowheads="1"/>
          </p:cNvSpPr>
          <p:nvPr>
            <p:ph type="ftr" sz="quarter" idx="3"/>
          </p:nvPr>
        </p:nvSpPr>
        <p:spPr bwMode="auto">
          <a:xfrm>
            <a:off x="1692275" y="6381750"/>
            <a:ext cx="7272338" cy="358775"/>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400" b="1"/>
            </a:lvl1pPr>
          </a:lstStyle>
          <a:p>
            <a:r>
              <a:rPr lang="en-AU"/>
              <a:t>Chapter 1 — Computer Abstractions and Technology — </a:t>
            </a:r>
            <a:fld id="{D4619155-A2CB-43DC-BF12-BF2B9CB20E3D}" type="slidenum">
              <a:rPr lang="en-AU"/>
            </a:fld>
            <a:endParaRPr lang="en-AU"/>
          </a:p>
        </p:txBody>
      </p:sp>
      <p:sp>
        <p:nvSpPr>
          <p:cNvPr id="1030" name="Rectangle 7"/>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20204" pitchFamily="34" charset="0"/>
        </a:defRPr>
      </a:lvl2pPr>
      <a:lvl3pPr algn="l" rtl="0" eaLnBrk="0" fontAlgn="base" hangingPunct="0">
        <a:spcBef>
          <a:spcPct val="0"/>
        </a:spcBef>
        <a:spcAft>
          <a:spcPct val="0"/>
        </a:spcAft>
        <a:defRPr sz="4400" b="1">
          <a:solidFill>
            <a:schemeClr val="tx2"/>
          </a:solidFill>
          <a:latin typeface="Arial" panose="020B0604020202020204" pitchFamily="34" charset="0"/>
        </a:defRPr>
      </a:lvl3pPr>
      <a:lvl4pPr algn="l" rtl="0" eaLnBrk="0" fontAlgn="base" hangingPunct="0">
        <a:spcBef>
          <a:spcPct val="0"/>
        </a:spcBef>
        <a:spcAft>
          <a:spcPct val="0"/>
        </a:spcAft>
        <a:defRPr sz="4400" b="1">
          <a:solidFill>
            <a:schemeClr val="tx2"/>
          </a:solidFill>
          <a:latin typeface="Arial" panose="020B0604020202020204" pitchFamily="34" charset="0"/>
        </a:defRPr>
      </a:lvl4pPr>
      <a:lvl5pPr algn="l" rtl="0" eaLnBrk="0" fontAlgn="base" hangingPunct="0">
        <a:spcBef>
          <a:spcPct val="0"/>
        </a:spcBef>
        <a:spcAft>
          <a:spcPct val="0"/>
        </a:spcAft>
        <a:defRPr sz="4400" b="1">
          <a:solidFill>
            <a:schemeClr val="tx2"/>
          </a:solidFill>
          <a:latin typeface="Arial" panose="020B0604020202020204" pitchFamily="34" charset="0"/>
        </a:defRPr>
      </a:lvl5pPr>
      <a:lvl6pPr marL="457200" algn="l" rtl="0" fontAlgn="base">
        <a:spcBef>
          <a:spcPct val="0"/>
        </a:spcBef>
        <a:spcAft>
          <a:spcPct val="0"/>
        </a:spcAft>
        <a:defRPr sz="4400" b="1">
          <a:solidFill>
            <a:schemeClr val="tx2"/>
          </a:solidFill>
          <a:latin typeface="Arial" panose="020B0604020202020204" pitchFamily="34" charset="0"/>
        </a:defRPr>
      </a:lvl6pPr>
      <a:lvl7pPr marL="914400" algn="l" rtl="0" fontAlgn="base">
        <a:spcBef>
          <a:spcPct val="0"/>
        </a:spcBef>
        <a:spcAft>
          <a:spcPct val="0"/>
        </a:spcAft>
        <a:defRPr sz="4400" b="1">
          <a:solidFill>
            <a:schemeClr val="tx2"/>
          </a:solidFill>
          <a:latin typeface="Arial" panose="020B0604020202020204" pitchFamily="34" charset="0"/>
        </a:defRPr>
      </a:lvl7pPr>
      <a:lvl8pPr marL="1371600" algn="l" rtl="0" fontAlgn="base">
        <a:spcBef>
          <a:spcPct val="0"/>
        </a:spcBef>
        <a:spcAft>
          <a:spcPct val="0"/>
        </a:spcAft>
        <a:defRPr sz="4400" b="1">
          <a:solidFill>
            <a:schemeClr val="tx2"/>
          </a:solidFill>
          <a:latin typeface="Arial" panose="020B0604020202020204" pitchFamily="34" charset="0"/>
        </a:defRPr>
      </a:lvl8pPr>
      <a:lvl9pPr marL="1828800" algn="l" rtl="0" fontAlgn="base">
        <a:spcBef>
          <a:spcPct val="0"/>
        </a:spcBef>
        <a:spcAft>
          <a:spcPct val="0"/>
        </a:spcAft>
        <a:defRPr sz="44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oleObject" Target="../embeddings/Workbook1.xls"/></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slideLayout" Target="../slideLayouts/slideLayout12.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wmf"/><Relationship Id="rId1"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5.emf"/><Relationship Id="rId7" Type="http://schemas.openxmlformats.org/officeDocument/2006/relationships/oleObject" Target="../embeddings/oleObject5.bin"/><Relationship Id="rId6" Type="http://schemas.openxmlformats.org/officeDocument/2006/relationships/image" Target="../media/image34.emf"/><Relationship Id="rId5" Type="http://schemas.openxmlformats.org/officeDocument/2006/relationships/oleObject" Target="../embeddings/oleObject4.bin"/><Relationship Id="rId4" Type="http://schemas.openxmlformats.org/officeDocument/2006/relationships/image" Target="../media/image33.emf"/><Relationship Id="rId3" Type="http://schemas.openxmlformats.org/officeDocument/2006/relationships/oleObject" Target="../embeddings/oleObject3.bin"/><Relationship Id="rId2" Type="http://schemas.openxmlformats.org/officeDocument/2006/relationships/image" Target="../media/image32.emf"/><Relationship Id="rId11" Type="http://schemas.openxmlformats.org/officeDocument/2006/relationships/notesSlide" Target="../notesSlides/notesSlide23.xml"/><Relationship Id="rId10" Type="http://schemas.openxmlformats.org/officeDocument/2006/relationships/vmlDrawing" Target="../drawings/vmlDrawing3.vml"/><Relationship Id="rId1"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36.wmf"/><Relationship Id="rId1"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37.wmf"/><Relationship Id="rId1" Type="http://schemas.openxmlformats.org/officeDocument/2006/relationships/oleObject" Target="../embeddings/oleObject7.bin"/></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38.wmf"/><Relationship Id="rId1" Type="http://schemas.openxmlformats.org/officeDocument/2006/relationships/oleObject" Target="../embeddings/oleObject8.bin"/></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39.wmf"/><Relationship Id="rId1" Type="http://schemas.openxmlformats.org/officeDocument/2006/relationships/oleObject" Target="../embeddings/oleObject9.bin"/></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40.wmf"/><Relationship Id="rId1" Type="http://schemas.openxmlformats.org/officeDocument/2006/relationships/oleObject" Target="../embeddings/oleObject10.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42.wmf"/><Relationship Id="rId3" Type="http://schemas.openxmlformats.org/officeDocument/2006/relationships/oleObject" Target="../embeddings/oleObject12.bin"/><Relationship Id="rId2" Type="http://schemas.openxmlformats.org/officeDocument/2006/relationships/image" Target="../media/image41.wmf"/><Relationship Id="rId1" Type="http://schemas.openxmlformats.org/officeDocument/2006/relationships/oleObject" Target="../embeddings/oleObject11.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43.wmf"/><Relationship Id="rId1" Type="http://schemas.openxmlformats.org/officeDocument/2006/relationships/oleObject" Target="../embeddings/oleObject13.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hyperlink" Target="http://www.spec.org/"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45.wmf"/><Relationship Id="rId3" Type="http://schemas.openxmlformats.org/officeDocument/2006/relationships/oleObject" Target="../embeddings/oleObject15.bin"/><Relationship Id="rId2" Type="http://schemas.openxmlformats.org/officeDocument/2006/relationships/image" Target="../media/image44.wmf"/><Relationship Id="rId1" Type="http://schemas.openxmlformats.org/officeDocument/2006/relationships/oleObject" Target="../embeddings/oleObject14.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46.wmf"/><Relationship Id="rId1" Type="http://schemas.openxmlformats.org/officeDocument/2006/relationships/oleObject" Target="../embeddings/oleObject16.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47.wmf"/><Relationship Id="rId1" Type="http://schemas.openxmlformats.org/officeDocument/2006/relationships/oleObject" Target="../embeddings/oleObject17.bin"/></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48.wmf"/><Relationship Id="rId1" Type="http://schemas.openxmlformats.org/officeDocument/2006/relationships/oleObject" Target="../embeddings/oleObject18.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jpeg"/><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 Id="rId3" Type="http://schemas.openxmlformats.org/officeDocument/2006/relationships/image" Target="../media/image52.jpeg"/><Relationship Id="rId2" Type="http://schemas.openxmlformats.org/officeDocument/2006/relationships/image" Target="../media/image51.png"/><Relationship Id="rId11" Type="http://schemas.openxmlformats.org/officeDocument/2006/relationships/slideLayout" Target="../slideLayouts/slideLayout2.xml"/><Relationship Id="rId10" Type="http://schemas.openxmlformats.org/officeDocument/2006/relationships/image" Target="../media/image59.png"/><Relationship Id="rId1" Type="http://schemas.openxmlformats.org/officeDocument/2006/relationships/image" Target="../media/image50.jpe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jpeg"/><Relationship Id="rId1"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wmf"/></Relationships>
</file>

<file path=ppt/slides/_rels/slide6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0.wmf"/><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2428875" y="1071563"/>
            <a:ext cx="5832475" cy="1446212"/>
          </a:xfrm>
        </p:spPr>
        <p:txBody>
          <a:bodyPr/>
          <a:lstStyle/>
          <a:p>
            <a:pPr eaLnBrk="1" hangingPunct="1"/>
            <a:br>
              <a:rPr lang="en-US" altLang="zh-CN" dirty="0" smtClean="0">
                <a:ea typeface="宋体" panose="02010600030101010101" pitchFamily="2" charset="-122"/>
              </a:rPr>
            </a:br>
            <a:r>
              <a:rPr lang="en-US" altLang="zh-CN" dirty="0" smtClean="0">
                <a:ea typeface="宋体" panose="02010600030101010101" pitchFamily="2" charset="-122"/>
              </a:rPr>
              <a:t>Introduction</a:t>
            </a:r>
            <a:endParaRPr lang="en-US" altLang="zh-CN" dirty="0" smtClean="0">
              <a:ea typeface="宋体" panose="02010600030101010101" pitchFamily="2" charset="-122"/>
            </a:endParaRPr>
          </a:p>
        </p:txBody>
      </p:sp>
      <p:sp>
        <p:nvSpPr>
          <p:cNvPr id="4" name="Rectangle 4"/>
          <p:cNvSpPr txBox="1">
            <a:spLocks noChangeArrowheads="1"/>
          </p:cNvSpPr>
          <p:nvPr/>
        </p:nvSpPr>
        <p:spPr bwMode="auto">
          <a:xfrm>
            <a:off x="0" y="0"/>
            <a:ext cx="9144000" cy="1200150"/>
          </a:xfrm>
          <a:prstGeom prst="rect">
            <a:avLst/>
          </a:prstGeom>
          <a:noFill/>
          <a:ln w="9525">
            <a:noFill/>
            <a:miter lim="800000"/>
          </a:ln>
          <a:effectLst/>
        </p:spPr>
        <p:txBody>
          <a:bodyPr>
            <a:spAutoFit/>
          </a:bodyPr>
          <a:lstStyle/>
          <a:p>
            <a:pPr eaLnBrk="1" hangingPunct="1">
              <a:defRPr/>
            </a:pPr>
            <a:r>
              <a:rPr lang="en-US" sz="3600" kern="0" dirty="0">
                <a:solidFill>
                  <a:srgbClr val="FFC000"/>
                </a:solidFill>
                <a:latin typeface="Arial Black" panose="020B0A04020102020204" pitchFamily="34" charset="0"/>
                <a:ea typeface="+mj-ea"/>
                <a:cs typeface="+mj-cs"/>
              </a:rPr>
              <a:t>Computer Organization and Design</a:t>
            </a:r>
            <a:endParaRPr lang="en-US" sz="3600" kern="0" dirty="0">
              <a:solidFill>
                <a:srgbClr val="FFC000"/>
              </a:solidFill>
              <a:latin typeface="Arial Black" panose="020B0A04020102020204" pitchFamily="34" charset="0"/>
              <a:ea typeface="+mj-ea"/>
              <a:cs typeface="+mj-cs"/>
            </a:endParaRPr>
          </a:p>
          <a:p>
            <a:pPr algn="ctr" eaLnBrk="1" hangingPunct="1">
              <a:defRPr/>
            </a:pPr>
            <a:r>
              <a:rPr lang="en-US" sz="3600" kern="0" dirty="0" smtClean="0">
                <a:solidFill>
                  <a:schemeClr val="bg1"/>
                </a:solidFill>
                <a:latin typeface="Arial Black" panose="020B0A04020102020204" pitchFamily="34" charset="0"/>
                <a:ea typeface="+mj-ea"/>
                <a:cs typeface="+mj-cs"/>
              </a:rPr>
              <a:t>    No.18001140  (Fall 2014) </a:t>
            </a:r>
            <a:endParaRPr lang="en-US" sz="3600" kern="0" dirty="0">
              <a:solidFill>
                <a:schemeClr val="bg1"/>
              </a:solidFill>
              <a:latin typeface="Arial Black" panose="020B0A04020102020204" pitchFamily="34" charset="0"/>
              <a:ea typeface="+mj-ea"/>
              <a:cs typeface="+mj-cs"/>
            </a:endParaRPr>
          </a:p>
        </p:txBody>
      </p:sp>
      <p:sp>
        <p:nvSpPr>
          <p:cNvPr id="5" name="Rectangle 5"/>
          <p:cNvSpPr txBox="1">
            <a:spLocks noChangeArrowheads="1"/>
          </p:cNvSpPr>
          <p:nvPr/>
        </p:nvSpPr>
        <p:spPr bwMode="auto">
          <a:xfrm>
            <a:off x="1643063" y="5214938"/>
            <a:ext cx="5857875" cy="521970"/>
          </a:xfrm>
          <a:prstGeom prst="rect">
            <a:avLst/>
          </a:prstGeom>
          <a:noFill/>
          <a:ln w="9525">
            <a:noFill/>
            <a:miter lim="800000"/>
          </a:ln>
          <a:effectLst/>
        </p:spPr>
        <p:txBody>
          <a:bodyPr>
            <a:spAutoFit/>
          </a:bodyPr>
          <a:lstStyle/>
          <a:p>
            <a:pPr algn="ctr" eaLnBrk="1" hangingPunct="1">
              <a:spcBef>
                <a:spcPct val="20000"/>
              </a:spcBef>
              <a:buClr>
                <a:schemeClr val="folHlink"/>
              </a:buClr>
              <a:buSzPct val="60000"/>
              <a:defRPr/>
            </a:pPr>
            <a:r>
              <a:rPr lang="en-US" sz="2800" b="1" kern="0" dirty="0">
                <a:latin typeface="+mj-lt"/>
              </a:rPr>
              <a:t>Wu changze</a:t>
            </a:r>
            <a:endParaRPr lang="en-US" sz="2800" b="1" kern="0" dirty="0">
              <a:latin typeface="+mj-lt"/>
            </a:endParaRPr>
          </a:p>
        </p:txBody>
      </p:sp>
      <p:pic>
        <p:nvPicPr>
          <p:cNvPr id="307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14563" y="3143250"/>
            <a:ext cx="2690812"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625" y="3143250"/>
            <a:ext cx="3786188"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The </a:t>
            </a:r>
            <a:r>
              <a:rPr lang="en-US" altLang="zh-CN" dirty="0" smtClean="0">
                <a:solidFill>
                  <a:srgbClr val="FF0000"/>
                </a:solidFill>
              </a:rPr>
              <a:t>implementation</a:t>
            </a:r>
            <a:r>
              <a:rPr lang="en-US" altLang="zh-CN" dirty="0" smtClean="0"/>
              <a:t> of </a:t>
            </a:r>
            <a:r>
              <a:rPr lang="en-US" altLang="zh-CN" dirty="0"/>
              <a:t>a machine has two components: </a:t>
            </a:r>
            <a:r>
              <a:rPr lang="en-US" altLang="zh-CN" dirty="0">
                <a:solidFill>
                  <a:srgbClr val="FF0000"/>
                </a:solidFill>
              </a:rPr>
              <a:t>organization</a:t>
            </a:r>
            <a:r>
              <a:rPr lang="en-US" altLang="zh-CN" dirty="0"/>
              <a:t> and </a:t>
            </a:r>
            <a:r>
              <a:rPr lang="en-US" altLang="zh-CN" dirty="0">
                <a:solidFill>
                  <a:srgbClr val="FF0000"/>
                </a:solidFill>
              </a:rPr>
              <a:t>hardware</a:t>
            </a:r>
            <a:r>
              <a:rPr lang="en-US" altLang="zh-CN" dirty="0"/>
              <a:t>. </a:t>
            </a:r>
            <a:r>
              <a:rPr lang="en-US" altLang="zh-CN" dirty="0" smtClean="0"/>
              <a:t>The term </a:t>
            </a:r>
            <a:r>
              <a:rPr lang="en-US" altLang="zh-CN" dirty="0"/>
              <a:t>organization includes </a:t>
            </a:r>
            <a:r>
              <a:rPr lang="en-US" altLang="zh-CN" dirty="0">
                <a:solidFill>
                  <a:srgbClr val="FF0000"/>
                </a:solidFill>
              </a:rPr>
              <a:t>the high-level </a:t>
            </a:r>
            <a:r>
              <a:rPr lang="en-US" altLang="zh-CN" dirty="0"/>
              <a:t>aspects of a computer’s design, such </a:t>
            </a:r>
            <a:r>
              <a:rPr lang="en-US" altLang="zh-CN" dirty="0" smtClean="0"/>
              <a:t>as the </a:t>
            </a:r>
            <a:r>
              <a:rPr lang="en-US" altLang="zh-CN" dirty="0"/>
              <a:t>memory system, the bus structure, and the internal CPU (central </a:t>
            </a:r>
            <a:r>
              <a:rPr lang="en-US" altLang="zh-CN" dirty="0" smtClean="0"/>
              <a:t>processing unit—where </a:t>
            </a:r>
            <a:r>
              <a:rPr lang="en-US" altLang="zh-CN" dirty="0"/>
              <a:t>arithmetic, logic, branching, and data transfer are </a:t>
            </a:r>
            <a:r>
              <a:rPr lang="en-US" altLang="zh-CN" dirty="0" smtClean="0"/>
              <a:t>implemented) design</a:t>
            </a:r>
            <a:endParaRPr lang="zh-CN" altLang="en-US" dirty="0"/>
          </a:p>
        </p:txBody>
      </p:sp>
      <p:sp>
        <p:nvSpPr>
          <p:cNvPr id="4" name="页脚占位符 3"/>
          <p:cNvSpPr>
            <a:spLocks noGrp="1"/>
          </p:cNvSpPr>
          <p:nvPr>
            <p:ph type="ftr" sz="quarter" idx="10"/>
          </p:nvPr>
        </p:nvSpPr>
        <p:spPr/>
        <p:txBody>
          <a:bodyPr/>
          <a:lstStyle/>
          <a:p>
            <a:r>
              <a:rPr lang="en-AU" smtClean="0"/>
              <a:t>Chapter 1 — Computer Abstractions and Technology — </a:t>
            </a:r>
            <a:fld id="{9FD3F2BD-C08D-4146-B5F1-D59732E3FA60}" type="slidenum">
              <a:rPr lang="en-AU" smtClean="0"/>
            </a:fld>
            <a:endParaRPr lang="en-AU"/>
          </a:p>
        </p:txBody>
      </p:sp>
      <p:sp>
        <p:nvSpPr>
          <p:cNvPr id="5" name="Title 1"/>
          <p:cNvSpPr>
            <a:spLocks noGrp="1"/>
          </p:cNvSpPr>
          <p:nvPr>
            <p:ph type="title"/>
          </p:nvPr>
        </p:nvSpPr>
        <p:spPr/>
        <p:txBody>
          <a:bodyPr/>
          <a:lstStyle/>
          <a:p>
            <a:r>
              <a:rPr lang="en-US" altLang="zh-CN" dirty="0" smtClean="0">
                <a:ea typeface="宋体" panose="02010600030101010101" pitchFamily="2" charset="-122"/>
              </a:rPr>
              <a:t>What you will Learn</a:t>
            </a:r>
            <a:endParaRPr lang="en-US" altLang="zh-CN"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CN" smtClean="0">
                <a:ea typeface="宋体" panose="02010600030101010101" pitchFamily="2" charset="-122"/>
              </a:rPr>
              <a:t>Don’t Forget …</a:t>
            </a:r>
            <a:endParaRPr lang="en-US" altLang="zh-CN" smtClean="0">
              <a:ea typeface="宋体" panose="02010600030101010101" pitchFamily="2" charset="-122"/>
            </a:endParaRPr>
          </a:p>
        </p:txBody>
      </p:sp>
      <p:sp>
        <p:nvSpPr>
          <p:cNvPr id="10243" name="Content Placeholder 2"/>
          <p:cNvSpPr>
            <a:spLocks noGrp="1"/>
          </p:cNvSpPr>
          <p:nvPr>
            <p:ph idx="1"/>
          </p:nvPr>
        </p:nvSpPr>
        <p:spPr/>
        <p:txBody>
          <a:bodyPr/>
          <a:lstStyle/>
          <a:p>
            <a:endParaRPr lang="zh-CN" altLang="zh-CN" smtClean="0"/>
          </a:p>
        </p:txBody>
      </p:sp>
      <p:sp>
        <p:nvSpPr>
          <p:cNvPr id="1024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FFFE3EF1-A13C-46B9-B79F-E1C43B1199E3}" type="slidenum">
              <a:rPr lang="en-AU"/>
            </a:fld>
            <a:endParaRPr lang="en-AU"/>
          </a:p>
        </p:txBody>
      </p:sp>
      <p:pic>
        <p:nvPicPr>
          <p:cNvPr id="1024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43250" y="1857375"/>
            <a:ext cx="29257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TextBox 5"/>
          <p:cNvSpPr txBox="1">
            <a:spLocks noChangeArrowheads="1"/>
          </p:cNvSpPr>
          <p:nvPr/>
        </p:nvSpPr>
        <p:spPr bwMode="auto">
          <a:xfrm>
            <a:off x="1528763" y="4786313"/>
            <a:ext cx="62579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4200" b="1">
                <a:ea typeface="宋体" panose="02010600030101010101" pitchFamily="2" charset="-122"/>
              </a:rPr>
              <a:t>Ask Questions in class!</a:t>
            </a:r>
            <a:endParaRPr lang="en-US" altLang="zh-CN" sz="4200" b="1">
              <a:ea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ctrTitle"/>
          </p:nvPr>
        </p:nvSpPr>
        <p:spPr>
          <a:xfrm>
            <a:off x="2428875" y="1071563"/>
            <a:ext cx="5832475" cy="1446212"/>
          </a:xfrm>
        </p:spPr>
        <p:txBody>
          <a:bodyPr/>
          <a:lstStyle/>
          <a:p>
            <a:pPr eaLnBrk="1" hangingPunct="1"/>
            <a:br>
              <a:rPr lang="en-US" altLang="zh-CN" dirty="0" smtClean="0">
                <a:ea typeface="宋体" panose="02010600030101010101" pitchFamily="2" charset="-122"/>
              </a:rPr>
            </a:br>
            <a:r>
              <a:rPr lang="en-US" altLang="zh-CN" dirty="0" smtClean="0">
                <a:ea typeface="宋体" panose="02010600030101010101" pitchFamily="2" charset="-122"/>
              </a:rPr>
              <a:t>Chapter 1</a:t>
            </a:r>
            <a:endParaRPr lang="en-US" altLang="zh-CN" dirty="0" smtClean="0">
              <a:ea typeface="宋体" panose="02010600030101010101" pitchFamily="2" charset="-122"/>
            </a:endParaRPr>
          </a:p>
        </p:txBody>
      </p:sp>
      <p:sp>
        <p:nvSpPr>
          <p:cNvPr id="11267" name="Rectangle 5"/>
          <p:cNvSpPr>
            <a:spLocks noGrp="1" noChangeArrowheads="1"/>
          </p:cNvSpPr>
          <p:nvPr>
            <p:ph type="subTitle" idx="1"/>
          </p:nvPr>
        </p:nvSpPr>
        <p:spPr>
          <a:xfrm>
            <a:off x="2268538" y="3068638"/>
            <a:ext cx="5832475" cy="1066800"/>
          </a:xfrm>
        </p:spPr>
        <p:txBody>
          <a:bodyPr/>
          <a:lstStyle/>
          <a:p>
            <a:pPr eaLnBrk="1" hangingPunct="1"/>
            <a:r>
              <a:rPr lang="en-US" altLang="zh-CN" smtClean="0">
                <a:ea typeface="宋体" panose="02010600030101010101" pitchFamily="2" charset="-122"/>
              </a:rPr>
              <a:t>Computer Abstractions and Technology</a:t>
            </a:r>
            <a:endParaRPr lang="en-US" altLang="zh-CN" smtClean="0">
              <a:ea typeface="宋体" panose="02010600030101010101" pitchFamily="2" charset="-122"/>
            </a:endParaRPr>
          </a:p>
        </p:txBody>
      </p:sp>
      <p:sp>
        <p:nvSpPr>
          <p:cNvPr id="4" name="Rectangle 4"/>
          <p:cNvSpPr txBox="1">
            <a:spLocks noChangeArrowheads="1"/>
          </p:cNvSpPr>
          <p:nvPr/>
        </p:nvSpPr>
        <p:spPr bwMode="auto">
          <a:xfrm>
            <a:off x="0" y="0"/>
            <a:ext cx="9144000" cy="1200150"/>
          </a:xfrm>
          <a:prstGeom prst="rect">
            <a:avLst/>
          </a:prstGeom>
          <a:noFill/>
          <a:ln w="9525">
            <a:noFill/>
            <a:miter lim="800000"/>
          </a:ln>
          <a:effectLst/>
        </p:spPr>
        <p:txBody>
          <a:bodyPr>
            <a:spAutoFit/>
          </a:bodyPr>
          <a:lstStyle/>
          <a:p>
            <a:pPr eaLnBrk="1" hangingPunct="1">
              <a:defRPr/>
            </a:pPr>
            <a:r>
              <a:rPr lang="en-US" sz="3600" kern="0" dirty="0">
                <a:solidFill>
                  <a:srgbClr val="FFC000"/>
                </a:solidFill>
                <a:latin typeface="Arial Black" panose="020B0A04020102020204" pitchFamily="34" charset="0"/>
                <a:ea typeface="+mj-ea"/>
                <a:cs typeface="+mj-cs"/>
              </a:rPr>
              <a:t>Computer Organization and Design</a:t>
            </a:r>
            <a:endParaRPr lang="en-US" sz="3600" kern="0" dirty="0">
              <a:solidFill>
                <a:srgbClr val="FFC000"/>
              </a:solidFill>
              <a:latin typeface="Arial Black" panose="020B0A04020102020204" pitchFamily="34" charset="0"/>
              <a:ea typeface="+mj-ea"/>
              <a:cs typeface="+mj-cs"/>
            </a:endParaRPr>
          </a:p>
          <a:p>
            <a:pPr algn="ctr" eaLnBrk="1" hangingPunct="1">
              <a:defRPr/>
            </a:pPr>
            <a:r>
              <a:rPr lang="en-US" sz="3600" kern="0" dirty="0" smtClean="0">
                <a:solidFill>
                  <a:schemeClr val="bg1"/>
                </a:solidFill>
                <a:latin typeface="Arial Black" panose="020B0A04020102020204" pitchFamily="34" charset="0"/>
                <a:ea typeface="+mj-ea"/>
                <a:cs typeface="+mj-cs"/>
              </a:rPr>
              <a:t>(Fall 2013) </a:t>
            </a:r>
            <a:endParaRPr lang="en-US" sz="3600" kern="0" dirty="0">
              <a:solidFill>
                <a:schemeClr val="bg1"/>
              </a:solidFill>
              <a:latin typeface="Arial Black" panose="020B0A04020102020204" pitchFamily="34" charset="0"/>
              <a:ea typeface="+mj-ea"/>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577AEE1B-82DA-4BB5-8056-7F88417F29F3}" type="slidenum">
              <a:rPr lang="en-AU"/>
            </a:fld>
            <a:endParaRPr lang="en-AU"/>
          </a:p>
        </p:txBody>
      </p:sp>
      <p:sp>
        <p:nvSpPr>
          <p:cNvPr id="1229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Computer Revolution</a:t>
            </a:r>
            <a:endParaRPr lang="en-AU" smtClean="0"/>
          </a:p>
        </p:txBody>
      </p:sp>
      <p:sp>
        <p:nvSpPr>
          <p:cNvPr id="22532" name="Rectangle 3"/>
          <p:cNvSpPr>
            <a:spLocks noGrp="1" noChangeArrowheads="1"/>
          </p:cNvSpPr>
          <p:nvPr>
            <p:ph type="body" idx="1"/>
          </p:nvPr>
        </p:nvSpPr>
        <p:spPr/>
        <p:txBody>
          <a:bodyPr/>
          <a:lstStyle/>
          <a:p>
            <a:pPr eaLnBrk="1" hangingPunct="1">
              <a:defRPr/>
            </a:pPr>
            <a:r>
              <a:rPr lang="en-US" dirty="0" smtClean="0"/>
              <a:t>Progress in computer technology</a:t>
            </a:r>
            <a:endParaRPr lang="en-US" dirty="0" smtClean="0"/>
          </a:p>
          <a:p>
            <a:pPr lvl="1" eaLnBrk="1" hangingPunct="1">
              <a:defRPr/>
            </a:pPr>
            <a:r>
              <a:rPr lang="en-US" dirty="0" smtClean="0"/>
              <a:t>Underpinned by </a:t>
            </a:r>
            <a:r>
              <a:rPr lang="en-US" dirty="0" smtClean="0">
                <a:solidFill>
                  <a:srgbClr val="FF0000"/>
                </a:solidFill>
              </a:rPr>
              <a:t>Moore’s Law </a:t>
            </a:r>
            <a:endParaRPr lang="en-US" dirty="0" smtClean="0">
              <a:solidFill>
                <a:srgbClr val="FF0000"/>
              </a:solidFill>
            </a:endParaRPr>
          </a:p>
          <a:p>
            <a:pPr eaLnBrk="1" hangingPunct="1">
              <a:defRPr/>
            </a:pPr>
            <a:r>
              <a:rPr lang="en-US" dirty="0" smtClean="0"/>
              <a:t>Makes novel applications feasible</a:t>
            </a:r>
            <a:endParaRPr lang="en-US" dirty="0" smtClean="0"/>
          </a:p>
          <a:p>
            <a:pPr lvl="1" eaLnBrk="1" hangingPunct="1">
              <a:defRPr/>
            </a:pPr>
            <a:r>
              <a:rPr lang="en-US" dirty="0" smtClean="0"/>
              <a:t>Computers in automobiles</a:t>
            </a:r>
            <a:endParaRPr lang="en-US" dirty="0" smtClean="0"/>
          </a:p>
          <a:p>
            <a:pPr lvl="1" eaLnBrk="1" hangingPunct="1">
              <a:defRPr/>
            </a:pPr>
            <a:r>
              <a:rPr lang="en-US" dirty="0" smtClean="0"/>
              <a:t>Cell phones</a:t>
            </a:r>
            <a:endParaRPr lang="en-US" dirty="0" smtClean="0"/>
          </a:p>
          <a:p>
            <a:pPr lvl="1" eaLnBrk="1" hangingPunct="1">
              <a:defRPr/>
            </a:pPr>
            <a:r>
              <a:rPr lang="en-US" dirty="0" smtClean="0"/>
              <a:t>Human genome project</a:t>
            </a:r>
            <a:endParaRPr lang="en-US" dirty="0" smtClean="0"/>
          </a:p>
          <a:p>
            <a:pPr lvl="1" eaLnBrk="1" hangingPunct="1">
              <a:defRPr/>
            </a:pPr>
            <a:r>
              <a:rPr lang="en-US" dirty="0" smtClean="0"/>
              <a:t>World Wide Web</a:t>
            </a:r>
            <a:endParaRPr lang="en-US" dirty="0" smtClean="0"/>
          </a:p>
          <a:p>
            <a:pPr lvl="1" eaLnBrk="1" hangingPunct="1">
              <a:defRPr/>
            </a:pPr>
            <a:r>
              <a:rPr lang="en-US" dirty="0" smtClean="0"/>
              <a:t>Search Engines</a:t>
            </a:r>
            <a:endParaRPr lang="en-US" dirty="0" smtClean="0"/>
          </a:p>
          <a:p>
            <a:pPr eaLnBrk="1" hangingPunct="1">
              <a:defRPr/>
            </a:pPr>
            <a:r>
              <a:rPr lang="en-US" dirty="0" smtClean="0"/>
              <a:t>Computers are </a:t>
            </a:r>
            <a:r>
              <a:rPr lang="en-US" dirty="0" smtClean="0">
                <a:solidFill>
                  <a:schemeClr val="tx2">
                    <a:lumMod val="60000"/>
                    <a:lumOff val="40000"/>
                  </a:schemeClr>
                </a:solidFill>
              </a:rPr>
              <a:t>pervasive</a:t>
            </a:r>
            <a:endParaRPr lang="en-US" dirty="0" smtClean="0">
              <a:solidFill>
                <a:schemeClr val="tx2">
                  <a:lumMod val="60000"/>
                  <a:lumOff val="40000"/>
                </a:schemeClr>
              </a:solidFill>
            </a:endParaRPr>
          </a:p>
        </p:txBody>
      </p:sp>
      <p:sp>
        <p:nvSpPr>
          <p:cNvPr id="12293" name="Text Box 4"/>
          <p:cNvSpPr txBox="1">
            <a:spLocks noChangeArrowheads="1"/>
          </p:cNvSpPr>
          <p:nvPr/>
        </p:nvSpPr>
        <p:spPr bwMode="auto">
          <a:xfrm rot="5400000">
            <a:off x="8016875" y="760413"/>
            <a:ext cx="1887538"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chemeClr val="folHlink"/>
                </a:solidFill>
                <a:ea typeface="宋体" panose="02010600030101010101" pitchFamily="2" charset="-122"/>
              </a:rPr>
              <a:t>§1.1 Introduction</a:t>
            </a:r>
            <a:endParaRPr lang="en-US" altLang="zh-CN">
              <a:solidFill>
                <a:schemeClr val="folHlink"/>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7432" y="3284"/>
            <a:ext cx="8745088" cy="1077218"/>
          </a:xfrm>
        </p:spPr>
        <p:txBody>
          <a:bodyPr/>
          <a:lstStyle/>
          <a:p>
            <a:r>
              <a:rPr lang="en-US" altLang="zh-CN" sz="3200" dirty="0"/>
              <a:t>Prices of </a:t>
            </a:r>
            <a:r>
              <a:rPr lang="en-US" altLang="zh-CN" sz="3200" dirty="0" smtClean="0"/>
              <a:t>DRAMs over time in 1977 dollars</a:t>
            </a:r>
            <a:endParaRPr lang="zh-CN" altLang="en-US" sz="3200" dirty="0"/>
          </a:p>
        </p:txBody>
      </p:sp>
      <p:sp>
        <p:nvSpPr>
          <p:cNvPr id="4" name="页脚占位符 3"/>
          <p:cNvSpPr>
            <a:spLocks noGrp="1"/>
          </p:cNvSpPr>
          <p:nvPr>
            <p:ph type="ftr" sz="quarter" idx="10"/>
          </p:nvPr>
        </p:nvSpPr>
        <p:spPr/>
        <p:txBody>
          <a:bodyPr/>
          <a:lstStyle/>
          <a:p>
            <a:r>
              <a:rPr lang="en-AU" dirty="0" smtClean="0"/>
              <a:t>Chapter 1 — Computer Abstractions and Technology — </a:t>
            </a:r>
            <a:fld id="{9FD3F2BD-C08D-4146-B5F1-D59732E3FA60}" type="slidenum">
              <a:rPr lang="en-AU" dirty="0" smtClean="0"/>
            </a:fld>
            <a:endParaRPr lang="en-AU" dirty="0"/>
          </a:p>
        </p:txBody>
      </p:sp>
      <p:pic>
        <p:nvPicPr>
          <p:cNvPr id="624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7432" y="1080502"/>
            <a:ext cx="8208912"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2538" y="5085184"/>
            <a:ext cx="8931950" cy="1477328"/>
          </a:xfrm>
          <a:prstGeom prst="rect">
            <a:avLst/>
          </a:prstGeom>
        </p:spPr>
        <p:txBody>
          <a:bodyPr wrap="square">
            <a:spAutoFit/>
          </a:bodyPr>
          <a:lstStyle/>
          <a:p>
            <a:r>
              <a:rPr lang="en-US" altLang="zh-CN" dirty="0"/>
              <a:t>Prices of four generations of DRAMs over time in 1977 dollars, showing the learning curve at work. </a:t>
            </a:r>
            <a:r>
              <a:rPr lang="en-US" altLang="zh-CN" dirty="0" smtClean="0"/>
              <a:t>A1977 </a:t>
            </a:r>
            <a:r>
              <a:rPr lang="en-US" altLang="zh-CN" dirty="0"/>
              <a:t>dollar is worth about $2.44 in 1995; most of this inflation occurred in the period of 1977–82, during which the </a:t>
            </a:r>
            <a:r>
              <a:rPr lang="en-US" altLang="zh-CN" dirty="0" smtClean="0"/>
              <a:t>value changed </a:t>
            </a:r>
            <a:r>
              <a:rPr lang="en-US" altLang="zh-CN" dirty="0"/>
              <a:t>to $1.61. The cost of a </a:t>
            </a:r>
            <a:r>
              <a:rPr lang="en-US" altLang="zh-CN" b="1" dirty="0">
                <a:solidFill>
                  <a:srgbClr val="FF0000"/>
                </a:solidFill>
              </a:rPr>
              <a:t>megabyte</a:t>
            </a:r>
            <a:r>
              <a:rPr lang="en-US" altLang="zh-CN" dirty="0"/>
              <a:t> of memory has dropped incredibly during this period, from over </a:t>
            </a:r>
            <a:r>
              <a:rPr lang="en-US" altLang="zh-CN" dirty="0">
                <a:solidFill>
                  <a:srgbClr val="FF0000"/>
                </a:solidFill>
              </a:rPr>
              <a:t>$</a:t>
            </a:r>
            <a:r>
              <a:rPr lang="en-US" altLang="zh-CN" b="1" dirty="0">
                <a:solidFill>
                  <a:srgbClr val="FF0000"/>
                </a:solidFill>
              </a:rPr>
              <a:t>5000</a:t>
            </a:r>
            <a:r>
              <a:rPr lang="en-US" altLang="zh-CN" dirty="0">
                <a:solidFill>
                  <a:srgbClr val="FF0000"/>
                </a:solidFill>
              </a:rPr>
              <a:t> </a:t>
            </a:r>
            <a:r>
              <a:rPr lang="en-US" altLang="zh-CN" dirty="0"/>
              <a:t>in 1977 </a:t>
            </a:r>
            <a:r>
              <a:rPr lang="en-US" altLang="zh-CN" dirty="0" smtClean="0"/>
              <a:t>to just </a:t>
            </a:r>
            <a:r>
              <a:rPr lang="en-US" altLang="zh-CN" dirty="0"/>
              <a:t>over </a:t>
            </a:r>
            <a:r>
              <a:rPr lang="en-US" altLang="zh-CN" dirty="0">
                <a:solidFill>
                  <a:srgbClr val="FF0000"/>
                </a:solidFill>
              </a:rPr>
              <a:t>$</a:t>
            </a:r>
            <a:r>
              <a:rPr lang="en-US" altLang="zh-CN" b="1" dirty="0">
                <a:solidFill>
                  <a:srgbClr val="FF0000"/>
                </a:solidFill>
              </a:rPr>
              <a:t>6</a:t>
            </a:r>
            <a:r>
              <a:rPr lang="en-US" altLang="zh-CN" dirty="0"/>
              <a:t> in 1995 (in 1977 </a:t>
            </a:r>
            <a:r>
              <a:rPr lang="en-US" altLang="zh-CN" dirty="0" smtClean="0"/>
              <a:t>dollars)</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74837D1E-159E-4867-902E-D0169D07B162}" type="slidenum">
              <a:rPr lang="en-AU"/>
            </a:fld>
            <a:endParaRPr lang="en-AU"/>
          </a:p>
        </p:txBody>
      </p:sp>
      <p:sp>
        <p:nvSpPr>
          <p:cNvPr id="1331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Classes of Computers</a:t>
            </a:r>
            <a:endParaRPr lang="en-US" altLang="zh-CN" smtClean="0">
              <a:ea typeface="宋体" panose="02010600030101010101" pitchFamily="2" charset="-122"/>
            </a:endParaRPr>
          </a:p>
        </p:txBody>
      </p:sp>
      <p:sp>
        <p:nvSpPr>
          <p:cNvPr id="8" name="Content Placeholder 2"/>
          <p:cNvSpPr>
            <a:spLocks noGrp="1"/>
          </p:cNvSpPr>
          <p:nvPr>
            <p:ph idx="1"/>
          </p:nvPr>
        </p:nvSpPr>
        <p:spPr>
          <a:xfrm>
            <a:off x="642938" y="1071563"/>
            <a:ext cx="8286750" cy="5597525"/>
          </a:xfrm>
        </p:spPr>
        <p:txBody>
          <a:bodyPr/>
          <a:lstStyle/>
          <a:p>
            <a:pPr marL="0" indent="0" eaLnBrk="1" hangingPunct="1">
              <a:spcBef>
                <a:spcPts val="1200"/>
              </a:spcBef>
              <a:buClrTx/>
              <a:buSzTx/>
              <a:buFont typeface="Wingdings" panose="05000000000000000000" pitchFamily="2" charset="2"/>
              <a:buChar char="q"/>
            </a:pPr>
            <a:r>
              <a:rPr lang="en-US" altLang="zh-CN" sz="2400" b="1" smtClean="0">
                <a:solidFill>
                  <a:srgbClr val="000000"/>
                </a:solidFill>
                <a:ea typeface="宋体" panose="02010600030101010101" pitchFamily="2" charset="-122"/>
              </a:rPr>
              <a:t> Desktop and laptop computers</a:t>
            </a:r>
            <a:endParaRPr lang="en-US" altLang="zh-CN" sz="2400" b="1" smtClean="0">
              <a:solidFill>
                <a:srgbClr val="000000"/>
              </a:solidFill>
              <a:ea typeface="宋体" panose="02010600030101010101" pitchFamily="2" charset="-122"/>
            </a:endParaRPr>
          </a:p>
          <a:p>
            <a:pPr marL="0" lvl="1" indent="0" eaLnBrk="1" hangingPunct="1">
              <a:spcBef>
                <a:spcPts val="600"/>
              </a:spcBef>
              <a:buClrTx/>
              <a:buSzTx/>
              <a:buFontTx/>
              <a:buNone/>
            </a:pPr>
            <a:r>
              <a:rPr lang="en-US" altLang="zh-CN" sz="1800" smtClean="0">
                <a:solidFill>
                  <a:srgbClr val="000000"/>
                </a:solidFill>
                <a:ea typeface="宋体" panose="02010600030101010101" pitchFamily="2" charset="-122"/>
              </a:rPr>
              <a:t>Designed to deliver good performance to a single user at low cost usually executing 3</a:t>
            </a:r>
            <a:r>
              <a:rPr lang="en-US" altLang="zh-CN" sz="1800" baseline="30000" smtClean="0">
                <a:solidFill>
                  <a:srgbClr val="000000"/>
                </a:solidFill>
                <a:ea typeface="宋体" panose="02010600030101010101" pitchFamily="2" charset="-122"/>
              </a:rPr>
              <a:t>rd</a:t>
            </a:r>
            <a:r>
              <a:rPr lang="en-US" altLang="zh-CN" sz="1800" smtClean="0">
                <a:solidFill>
                  <a:srgbClr val="000000"/>
                </a:solidFill>
                <a:ea typeface="宋体" panose="02010600030101010101" pitchFamily="2" charset="-122"/>
              </a:rPr>
              <a:t> party software, usually incorporating a graphics display, a keyboard, and a mouse</a:t>
            </a:r>
            <a:endParaRPr lang="en-US" altLang="zh-CN" sz="1800" smtClean="0">
              <a:solidFill>
                <a:srgbClr val="000000"/>
              </a:solidFill>
              <a:ea typeface="宋体" panose="02010600030101010101" pitchFamily="2" charset="-122"/>
            </a:endParaRPr>
          </a:p>
          <a:p>
            <a:pPr marL="0" indent="0" eaLnBrk="1" hangingPunct="1">
              <a:spcBef>
                <a:spcPts val="1200"/>
              </a:spcBef>
              <a:buClrTx/>
              <a:buSzTx/>
              <a:buFont typeface="Wingdings" panose="05000000000000000000" pitchFamily="2" charset="2"/>
              <a:buChar char="q"/>
            </a:pPr>
            <a:r>
              <a:rPr lang="en-US" altLang="zh-CN" sz="2400" b="1" smtClean="0">
                <a:solidFill>
                  <a:srgbClr val="000000"/>
                </a:solidFill>
                <a:ea typeface="宋体" panose="02010600030101010101" pitchFamily="2" charset="-122"/>
              </a:rPr>
              <a:t> Servers</a:t>
            </a:r>
            <a:endParaRPr lang="en-US" altLang="zh-CN" sz="2400" b="1" smtClean="0">
              <a:solidFill>
                <a:srgbClr val="000000"/>
              </a:solidFill>
              <a:ea typeface="宋体" panose="02010600030101010101" pitchFamily="2" charset="-122"/>
            </a:endParaRPr>
          </a:p>
          <a:p>
            <a:pPr marL="0" lvl="1" indent="0" eaLnBrk="1" hangingPunct="1">
              <a:spcBef>
                <a:spcPts val="600"/>
              </a:spcBef>
              <a:buClrTx/>
              <a:buSzTx/>
              <a:buFontTx/>
              <a:buNone/>
            </a:pPr>
            <a:r>
              <a:rPr lang="en-US" altLang="zh-CN" sz="1800" smtClean="0">
                <a:solidFill>
                  <a:srgbClr val="000000"/>
                </a:solidFill>
                <a:ea typeface="宋体" panose="02010600030101010101" pitchFamily="2" charset="-122"/>
              </a:rPr>
              <a:t>Used to run larger programs for multiple, simultaneous users typically accessed only via a network and that places a greater emphasis on dependability and (often) security</a:t>
            </a:r>
            <a:endParaRPr lang="en-US" altLang="zh-CN" sz="1800" smtClean="0">
              <a:solidFill>
                <a:srgbClr val="000000"/>
              </a:solidFill>
              <a:ea typeface="宋体" panose="02010600030101010101" pitchFamily="2" charset="-122"/>
            </a:endParaRPr>
          </a:p>
          <a:p>
            <a:pPr marL="0" indent="0" eaLnBrk="1" hangingPunct="1">
              <a:spcBef>
                <a:spcPts val="1200"/>
              </a:spcBef>
              <a:buClrTx/>
              <a:buSzTx/>
              <a:buFont typeface="Wingdings" panose="05000000000000000000" pitchFamily="2" charset="2"/>
              <a:buChar char="q"/>
            </a:pPr>
            <a:r>
              <a:rPr lang="en-US" altLang="zh-CN" sz="1800" b="1" smtClean="0">
                <a:solidFill>
                  <a:srgbClr val="000000"/>
                </a:solidFill>
                <a:ea typeface="宋体" panose="02010600030101010101" pitchFamily="2" charset="-122"/>
              </a:rPr>
              <a:t> </a:t>
            </a:r>
            <a:r>
              <a:rPr lang="en-US" altLang="zh-CN" sz="2400" b="1" smtClean="0">
                <a:solidFill>
                  <a:srgbClr val="000000"/>
                </a:solidFill>
                <a:ea typeface="宋体" panose="02010600030101010101" pitchFamily="2" charset="-122"/>
              </a:rPr>
              <a:t>Supercomputers</a:t>
            </a:r>
            <a:endParaRPr lang="en-US" altLang="zh-CN" sz="2400" b="1" smtClean="0">
              <a:solidFill>
                <a:srgbClr val="000000"/>
              </a:solidFill>
              <a:ea typeface="宋体" panose="02010600030101010101" pitchFamily="2" charset="-122"/>
            </a:endParaRPr>
          </a:p>
          <a:p>
            <a:pPr marL="0" lvl="1" indent="0" eaLnBrk="1" hangingPunct="1">
              <a:spcBef>
                <a:spcPts val="600"/>
              </a:spcBef>
              <a:buClrTx/>
              <a:buSzTx/>
              <a:buFontTx/>
              <a:buNone/>
            </a:pPr>
            <a:r>
              <a:rPr lang="en-US" altLang="zh-CN" sz="1800" smtClean="0">
                <a:solidFill>
                  <a:srgbClr val="000000"/>
                </a:solidFill>
                <a:ea typeface="宋体" panose="02010600030101010101" pitchFamily="2" charset="-122"/>
              </a:rPr>
              <a:t>A high performance, high cost class of servers with hundreds to thousands of processors, </a:t>
            </a:r>
            <a:r>
              <a:rPr lang="en-US" altLang="zh-CN" sz="1800" smtClean="0">
                <a:solidFill>
                  <a:srgbClr val="FC0128"/>
                </a:solidFill>
                <a:ea typeface="宋体" panose="02010600030101010101" pitchFamily="2" charset="-122"/>
              </a:rPr>
              <a:t>terabytes</a:t>
            </a:r>
            <a:r>
              <a:rPr lang="en-US" altLang="zh-CN" sz="1800" smtClean="0">
                <a:solidFill>
                  <a:srgbClr val="000000"/>
                </a:solidFill>
                <a:ea typeface="宋体" panose="02010600030101010101" pitchFamily="2" charset="-122"/>
              </a:rPr>
              <a:t> of memory and </a:t>
            </a:r>
            <a:r>
              <a:rPr lang="en-US" altLang="zh-CN" sz="1800" smtClean="0">
                <a:solidFill>
                  <a:srgbClr val="FC0128"/>
                </a:solidFill>
                <a:ea typeface="宋体" panose="02010600030101010101" pitchFamily="2" charset="-122"/>
              </a:rPr>
              <a:t>petabytes</a:t>
            </a:r>
            <a:r>
              <a:rPr lang="en-US" altLang="zh-CN" sz="1800" smtClean="0">
                <a:solidFill>
                  <a:srgbClr val="000000"/>
                </a:solidFill>
                <a:ea typeface="宋体" panose="02010600030101010101" pitchFamily="2" charset="-122"/>
              </a:rPr>
              <a:t> of storage that are used for high-end scientific and engineering applications</a:t>
            </a:r>
            <a:endParaRPr lang="en-US" altLang="zh-CN" sz="1800" smtClean="0">
              <a:solidFill>
                <a:srgbClr val="000000"/>
              </a:solidFill>
              <a:ea typeface="宋体" panose="02010600030101010101" pitchFamily="2" charset="-122"/>
            </a:endParaRPr>
          </a:p>
          <a:p>
            <a:pPr marL="0" indent="0" eaLnBrk="1" hangingPunct="1">
              <a:spcBef>
                <a:spcPts val="1200"/>
              </a:spcBef>
              <a:buClrTx/>
              <a:buSzTx/>
              <a:buFont typeface="Wingdings" panose="05000000000000000000" pitchFamily="2" charset="2"/>
              <a:buChar char="q"/>
            </a:pPr>
            <a:r>
              <a:rPr lang="en-US" altLang="zh-CN" sz="1800" b="1" smtClean="0">
                <a:solidFill>
                  <a:srgbClr val="000000"/>
                </a:solidFill>
                <a:ea typeface="宋体" panose="02010600030101010101" pitchFamily="2" charset="-122"/>
              </a:rPr>
              <a:t> </a:t>
            </a:r>
            <a:r>
              <a:rPr lang="en-US" altLang="zh-CN" sz="2400" b="1" smtClean="0">
                <a:solidFill>
                  <a:srgbClr val="000000"/>
                </a:solidFill>
                <a:ea typeface="宋体" panose="02010600030101010101" pitchFamily="2" charset="-122"/>
              </a:rPr>
              <a:t>Embedded computers (processors)</a:t>
            </a:r>
            <a:endParaRPr lang="en-US" altLang="zh-CN" sz="2400" b="1" smtClean="0">
              <a:solidFill>
                <a:srgbClr val="000000"/>
              </a:solidFill>
              <a:ea typeface="宋体" panose="02010600030101010101" pitchFamily="2" charset="-122"/>
            </a:endParaRPr>
          </a:p>
          <a:p>
            <a:pPr marL="0" lvl="1" indent="0" eaLnBrk="1" hangingPunct="1">
              <a:spcBef>
                <a:spcPts val="600"/>
              </a:spcBef>
              <a:buClrTx/>
              <a:buSzTx/>
              <a:buFontTx/>
              <a:buNone/>
            </a:pPr>
            <a:r>
              <a:rPr lang="en-US" altLang="zh-CN" sz="1800" smtClean="0">
                <a:solidFill>
                  <a:srgbClr val="000000"/>
                </a:solidFill>
                <a:ea typeface="宋体" panose="02010600030101010101" pitchFamily="2" charset="-122"/>
              </a:rPr>
              <a:t>A computer inside another device used for running one predetermined application</a:t>
            </a:r>
            <a:endParaRPr lang="en-US" altLang="zh-CN" sz="1800" smtClean="0">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4213" y="200025"/>
            <a:ext cx="8259762" cy="708025"/>
          </a:xfrm>
        </p:spPr>
        <p:txBody>
          <a:bodyPr/>
          <a:lstStyle/>
          <a:p>
            <a:r>
              <a:rPr lang="en-US" altLang="zh-CN" sz="4000" smtClean="0">
                <a:ea typeface="宋体" panose="02010600030101010101" pitchFamily="2" charset="-122"/>
              </a:rPr>
              <a:t>Review: Some Basic Definitions</a:t>
            </a:r>
            <a:endParaRPr lang="en-US" altLang="zh-CN" sz="4000" smtClean="0">
              <a:ea typeface="宋体" panose="02010600030101010101" pitchFamily="2" charset="-122"/>
            </a:endParaRPr>
          </a:p>
        </p:txBody>
      </p:sp>
      <p:sp>
        <p:nvSpPr>
          <p:cNvPr id="14339"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0C606387-C880-4E26-8069-157DB68898A3}" type="slidenum">
              <a:rPr lang="en-AU"/>
            </a:fld>
            <a:endParaRPr lang="en-AU"/>
          </a:p>
        </p:txBody>
      </p:sp>
      <p:sp>
        <p:nvSpPr>
          <p:cNvPr id="14340" name="Content Placeholder 2"/>
          <p:cNvSpPr>
            <a:spLocks noGrp="1"/>
          </p:cNvSpPr>
          <p:nvPr/>
        </p:nvSpPr>
        <p:spPr bwMode="auto">
          <a:xfrm>
            <a:off x="571500" y="1214438"/>
            <a:ext cx="81534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a:solidFill>
                  <a:srgbClr val="FF0000"/>
                </a:solidFill>
                <a:ea typeface="宋体" panose="02010600030101010101" pitchFamily="2" charset="-122"/>
              </a:rPr>
              <a:t>Kilobyte</a:t>
            </a:r>
            <a:r>
              <a:rPr lang="en-US" altLang="zh-CN" sz="2400">
                <a:ea typeface="宋体" panose="02010600030101010101" pitchFamily="2" charset="-122"/>
              </a:rPr>
              <a:t> – 2</a:t>
            </a:r>
            <a:r>
              <a:rPr lang="en-US" altLang="zh-CN" sz="2400" baseline="30000">
                <a:ea typeface="宋体" panose="02010600030101010101" pitchFamily="2" charset="-122"/>
              </a:rPr>
              <a:t>10</a:t>
            </a:r>
            <a:r>
              <a:rPr lang="en-US" altLang="zh-CN" sz="2400">
                <a:ea typeface="宋体" panose="02010600030101010101" pitchFamily="2" charset="-122"/>
              </a:rPr>
              <a:t> or 1,024 bytes</a:t>
            </a:r>
            <a:endParaRPr lang="en-US" altLang="zh-CN" sz="240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a:solidFill>
                  <a:srgbClr val="FF0000"/>
                </a:solidFill>
                <a:ea typeface="宋体" panose="02010600030101010101" pitchFamily="2" charset="-122"/>
              </a:rPr>
              <a:t>Megabyte</a:t>
            </a:r>
            <a:r>
              <a:rPr lang="en-US" altLang="zh-CN" sz="2400">
                <a:ea typeface="宋体" panose="02010600030101010101" pitchFamily="2" charset="-122"/>
              </a:rPr>
              <a:t>– 2</a:t>
            </a:r>
            <a:r>
              <a:rPr lang="en-US" altLang="zh-CN" sz="2400" baseline="30000">
                <a:ea typeface="宋体" panose="02010600030101010101" pitchFamily="2" charset="-122"/>
              </a:rPr>
              <a:t>20</a:t>
            </a:r>
            <a:r>
              <a:rPr lang="en-US" altLang="zh-CN" sz="2400">
                <a:ea typeface="宋体" panose="02010600030101010101" pitchFamily="2" charset="-122"/>
              </a:rPr>
              <a:t> or 1,048,576 bytes</a:t>
            </a:r>
            <a:endParaRPr lang="en-US" altLang="zh-CN" sz="2400">
              <a:ea typeface="宋体" panose="02010600030101010101" pitchFamily="2" charset="-122"/>
            </a:endParaRPr>
          </a:p>
          <a:p>
            <a:pPr marL="741680" lvl="1" indent="-246380">
              <a:lnSpc>
                <a:spcPct val="85000"/>
              </a:lnSpc>
              <a:spcBef>
                <a:spcPct val="40000"/>
              </a:spcBef>
              <a:buClr>
                <a:schemeClr val="accent1"/>
              </a:buClr>
              <a:buSzPct val="75000"/>
              <a:buFont typeface="Monotype Sorts"/>
              <a:buChar char="l"/>
            </a:pPr>
            <a:r>
              <a:rPr lang="en-US" altLang="zh-CN" sz="2000">
                <a:ea typeface="宋体" panose="02010600030101010101" pitchFamily="2" charset="-122"/>
              </a:rPr>
              <a:t>sometimes “rounded” to 10</a:t>
            </a:r>
            <a:r>
              <a:rPr lang="en-US" altLang="zh-CN" sz="2000" baseline="30000">
                <a:ea typeface="宋体" panose="02010600030101010101" pitchFamily="2" charset="-122"/>
              </a:rPr>
              <a:t>6</a:t>
            </a:r>
            <a:r>
              <a:rPr lang="en-US" altLang="zh-CN" sz="2000">
                <a:ea typeface="宋体" panose="02010600030101010101" pitchFamily="2" charset="-122"/>
              </a:rPr>
              <a:t> or 1,000,000 bytes</a:t>
            </a:r>
            <a:endParaRPr lang="en-US" altLang="zh-CN" sz="200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a:solidFill>
                  <a:srgbClr val="FF0000"/>
                </a:solidFill>
                <a:ea typeface="宋体" panose="02010600030101010101" pitchFamily="2" charset="-122"/>
              </a:rPr>
              <a:t>Gigabyte</a:t>
            </a:r>
            <a:r>
              <a:rPr lang="en-US" altLang="zh-CN" sz="2400">
                <a:ea typeface="宋体" panose="02010600030101010101" pitchFamily="2" charset="-122"/>
              </a:rPr>
              <a:t> – 2</a:t>
            </a:r>
            <a:r>
              <a:rPr lang="en-US" altLang="zh-CN" sz="2400" baseline="30000">
                <a:ea typeface="宋体" panose="02010600030101010101" pitchFamily="2" charset="-122"/>
              </a:rPr>
              <a:t>30</a:t>
            </a:r>
            <a:r>
              <a:rPr lang="en-US" altLang="zh-CN" sz="2400">
                <a:ea typeface="宋体" panose="02010600030101010101" pitchFamily="2" charset="-122"/>
              </a:rPr>
              <a:t> or 1,073,741,824 bytes</a:t>
            </a:r>
            <a:endParaRPr lang="en-US" altLang="zh-CN" sz="2400">
              <a:ea typeface="宋体" panose="02010600030101010101" pitchFamily="2" charset="-122"/>
            </a:endParaRPr>
          </a:p>
          <a:p>
            <a:pPr marL="741680" lvl="1" indent="-246380">
              <a:lnSpc>
                <a:spcPct val="85000"/>
              </a:lnSpc>
              <a:spcBef>
                <a:spcPct val="40000"/>
              </a:spcBef>
              <a:buClr>
                <a:schemeClr val="accent1"/>
              </a:buClr>
              <a:buSzPct val="75000"/>
              <a:buFont typeface="Monotype Sorts"/>
              <a:buChar char="l"/>
            </a:pPr>
            <a:r>
              <a:rPr lang="en-US" altLang="zh-CN" sz="2000">
                <a:ea typeface="宋体" panose="02010600030101010101" pitchFamily="2" charset="-122"/>
              </a:rPr>
              <a:t>sometimes rounded to 10</a:t>
            </a:r>
            <a:r>
              <a:rPr lang="en-US" altLang="zh-CN" sz="2000" baseline="30000">
                <a:ea typeface="宋体" panose="02010600030101010101" pitchFamily="2" charset="-122"/>
              </a:rPr>
              <a:t>9</a:t>
            </a:r>
            <a:r>
              <a:rPr lang="en-US" altLang="zh-CN" sz="2000">
                <a:ea typeface="宋体" panose="02010600030101010101" pitchFamily="2" charset="-122"/>
              </a:rPr>
              <a:t> or 1,000,000,000 bytes</a:t>
            </a:r>
            <a:endParaRPr lang="en-US" altLang="zh-CN" sz="200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a:solidFill>
                  <a:srgbClr val="FF0000"/>
                </a:solidFill>
                <a:ea typeface="宋体" panose="02010600030101010101" pitchFamily="2" charset="-122"/>
              </a:rPr>
              <a:t>Terabyte</a:t>
            </a:r>
            <a:r>
              <a:rPr lang="en-US" altLang="zh-CN" sz="2400">
                <a:ea typeface="宋体" panose="02010600030101010101" pitchFamily="2" charset="-122"/>
              </a:rPr>
              <a:t> – 2</a:t>
            </a:r>
            <a:r>
              <a:rPr lang="en-US" altLang="zh-CN" sz="2400" baseline="30000">
                <a:ea typeface="宋体" panose="02010600030101010101" pitchFamily="2" charset="-122"/>
              </a:rPr>
              <a:t>40</a:t>
            </a:r>
            <a:r>
              <a:rPr lang="en-US" altLang="zh-CN" sz="2400">
                <a:ea typeface="宋体" panose="02010600030101010101" pitchFamily="2" charset="-122"/>
              </a:rPr>
              <a:t> or 1,099,511,627,776 bytes</a:t>
            </a:r>
            <a:endParaRPr lang="en-US" altLang="zh-CN" sz="2400">
              <a:ea typeface="宋体" panose="02010600030101010101" pitchFamily="2" charset="-122"/>
            </a:endParaRPr>
          </a:p>
          <a:p>
            <a:pPr marL="741680" lvl="1" indent="-246380">
              <a:lnSpc>
                <a:spcPct val="85000"/>
              </a:lnSpc>
              <a:spcBef>
                <a:spcPct val="40000"/>
              </a:spcBef>
              <a:buClr>
                <a:schemeClr val="accent1"/>
              </a:buClr>
              <a:buSzPct val="75000"/>
              <a:buFont typeface="Monotype Sorts"/>
              <a:buChar char="l"/>
            </a:pPr>
            <a:r>
              <a:rPr lang="en-US" altLang="zh-CN" sz="2000">
                <a:ea typeface="宋体" panose="02010600030101010101" pitchFamily="2" charset="-122"/>
              </a:rPr>
              <a:t>sometimes rounded to 10</a:t>
            </a:r>
            <a:r>
              <a:rPr lang="en-US" altLang="zh-CN" sz="2000" baseline="30000">
                <a:ea typeface="宋体" panose="02010600030101010101" pitchFamily="2" charset="-122"/>
              </a:rPr>
              <a:t>12</a:t>
            </a:r>
            <a:r>
              <a:rPr lang="en-US" altLang="zh-CN" sz="2000">
                <a:ea typeface="宋体" panose="02010600030101010101" pitchFamily="2" charset="-122"/>
              </a:rPr>
              <a:t> or 1,000,000,000,000 bytes</a:t>
            </a:r>
            <a:endParaRPr lang="en-US" altLang="zh-CN" sz="200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a:solidFill>
                  <a:srgbClr val="FF0000"/>
                </a:solidFill>
                <a:ea typeface="宋体" panose="02010600030101010101" pitchFamily="2" charset="-122"/>
              </a:rPr>
              <a:t>Petabyte</a:t>
            </a:r>
            <a:r>
              <a:rPr lang="en-US" altLang="zh-CN" sz="2400">
                <a:ea typeface="宋体" panose="02010600030101010101" pitchFamily="2" charset="-122"/>
              </a:rPr>
              <a:t> – 2</a:t>
            </a:r>
            <a:r>
              <a:rPr lang="en-US" altLang="zh-CN" sz="2400" baseline="30000">
                <a:ea typeface="宋体" panose="02010600030101010101" pitchFamily="2" charset="-122"/>
              </a:rPr>
              <a:t>50</a:t>
            </a:r>
            <a:r>
              <a:rPr lang="en-US" altLang="zh-CN" sz="2400">
                <a:ea typeface="宋体" panose="02010600030101010101" pitchFamily="2" charset="-122"/>
              </a:rPr>
              <a:t> or 1024 terabytes</a:t>
            </a:r>
            <a:endParaRPr lang="en-US" altLang="zh-CN" sz="2400">
              <a:ea typeface="宋体" panose="02010600030101010101" pitchFamily="2" charset="-122"/>
            </a:endParaRPr>
          </a:p>
          <a:p>
            <a:pPr marL="741680" lvl="1" indent="-246380">
              <a:lnSpc>
                <a:spcPct val="85000"/>
              </a:lnSpc>
              <a:spcBef>
                <a:spcPct val="40000"/>
              </a:spcBef>
              <a:buClr>
                <a:schemeClr val="accent1"/>
              </a:buClr>
              <a:buSzPct val="75000"/>
              <a:buFont typeface="Monotype Sorts"/>
              <a:buChar char="l"/>
            </a:pPr>
            <a:r>
              <a:rPr lang="en-US" altLang="zh-CN" sz="2000">
                <a:ea typeface="宋体" panose="02010600030101010101" pitchFamily="2" charset="-122"/>
              </a:rPr>
              <a:t>sometimes rounded to 10</a:t>
            </a:r>
            <a:r>
              <a:rPr lang="en-US" altLang="zh-CN" sz="2000" baseline="30000">
                <a:ea typeface="宋体" panose="02010600030101010101" pitchFamily="2" charset="-122"/>
              </a:rPr>
              <a:t>15</a:t>
            </a:r>
            <a:r>
              <a:rPr lang="en-US" altLang="zh-CN" sz="2000">
                <a:ea typeface="宋体" panose="02010600030101010101" pitchFamily="2" charset="-122"/>
              </a:rPr>
              <a:t> or 1,000,000,000,000,000 bytes</a:t>
            </a:r>
            <a:endParaRPr lang="en-US" altLang="zh-CN" sz="200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a:solidFill>
                  <a:srgbClr val="FF0000"/>
                </a:solidFill>
                <a:ea typeface="宋体" panose="02010600030101010101" pitchFamily="2" charset="-122"/>
              </a:rPr>
              <a:t>Exabyte</a:t>
            </a:r>
            <a:r>
              <a:rPr lang="en-US" altLang="zh-CN" sz="2400">
                <a:ea typeface="宋体" panose="02010600030101010101" pitchFamily="2" charset="-122"/>
              </a:rPr>
              <a:t> – 2</a:t>
            </a:r>
            <a:r>
              <a:rPr lang="en-US" altLang="zh-CN" sz="2400" baseline="30000">
                <a:ea typeface="宋体" panose="02010600030101010101" pitchFamily="2" charset="-122"/>
              </a:rPr>
              <a:t>60</a:t>
            </a:r>
            <a:r>
              <a:rPr lang="en-US" altLang="zh-CN" sz="2400">
                <a:ea typeface="宋体" panose="02010600030101010101" pitchFamily="2" charset="-122"/>
              </a:rPr>
              <a:t> or 1024 petabytes</a:t>
            </a:r>
            <a:endParaRPr lang="en-US" altLang="zh-CN" sz="2400">
              <a:ea typeface="宋体" panose="02010600030101010101" pitchFamily="2" charset="-122"/>
            </a:endParaRPr>
          </a:p>
          <a:p>
            <a:pPr marL="741680" lvl="1" indent="-246380">
              <a:lnSpc>
                <a:spcPct val="85000"/>
              </a:lnSpc>
              <a:spcBef>
                <a:spcPct val="40000"/>
              </a:spcBef>
              <a:buClr>
                <a:schemeClr val="accent1"/>
              </a:buClr>
              <a:buSzPct val="75000"/>
              <a:buFont typeface="Monotype Sorts"/>
              <a:buChar char="l"/>
            </a:pPr>
            <a:r>
              <a:rPr lang="en-US" altLang="zh-CN" sz="2000">
                <a:ea typeface="宋体" panose="02010600030101010101" pitchFamily="2" charset="-122"/>
              </a:rPr>
              <a:t>Sometimes rounded to 10</a:t>
            </a:r>
            <a:r>
              <a:rPr lang="en-US" altLang="zh-CN" sz="2000" baseline="30000">
                <a:ea typeface="宋体" panose="02010600030101010101" pitchFamily="2" charset="-122"/>
              </a:rPr>
              <a:t>18</a:t>
            </a:r>
            <a:r>
              <a:rPr lang="en-US" altLang="zh-CN" sz="2000">
                <a:ea typeface="宋体" panose="02010600030101010101" pitchFamily="2" charset="-122"/>
              </a:rPr>
              <a:t> or 1,000,000,000,000,000,000 bytes</a:t>
            </a:r>
            <a:endParaRPr lang="en-US" altLang="zh-CN" sz="2000">
              <a:ea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B3488C47-5B75-48CE-8570-0BD539A897CC}" type="slidenum">
              <a:rPr lang="en-AU"/>
            </a:fld>
            <a:endParaRPr lang="en-AU"/>
          </a:p>
        </p:txBody>
      </p:sp>
      <p:sp>
        <p:nvSpPr>
          <p:cNvPr id="1536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The Processor Market</a:t>
            </a:r>
            <a:endParaRPr lang="en-AU" smtClean="0"/>
          </a:p>
        </p:txBody>
      </p:sp>
      <p:graphicFrame>
        <p:nvGraphicFramePr>
          <p:cNvPr id="15364" name="Content Placeholder 3"/>
          <p:cNvGraphicFramePr>
            <a:graphicFrameLocks noGrp="1"/>
          </p:cNvGraphicFramePr>
          <p:nvPr/>
        </p:nvGraphicFramePr>
        <p:xfrm>
          <a:off x="1428750" y="1576388"/>
          <a:ext cx="6402388" cy="4495800"/>
        </p:xfrm>
        <a:graphic>
          <a:graphicData uri="http://schemas.openxmlformats.org/presentationml/2006/ole">
            <mc:AlternateContent xmlns:mc="http://schemas.openxmlformats.org/markup-compatibility/2006">
              <mc:Choice xmlns:v="urn:schemas-microsoft-com:vml" Requires="v">
                <p:oleObj spid="_x0000_s15489" name="" r:id="rId1" imgW="6400800" imgH="4492625" progId="Excel.Sheet.8">
                  <p:embed/>
                </p:oleObj>
              </mc:Choice>
              <mc:Fallback>
                <p:oleObj name="" r:id="rId1" imgW="6400800" imgH="4492625" progId="Excel.Sheet.8">
                  <p:embed/>
                  <p:pic>
                    <p:nvPicPr>
                      <p:cNvPr id="0" name="Content Placeholder 3"/>
                      <p:cNvPicPr>
                        <a:picLocks noGrp="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576388"/>
                        <a:ext cx="640238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2"/>
          <p:cNvSpPr txBox="1"/>
          <p:nvPr/>
        </p:nvSpPr>
        <p:spPr bwMode="auto">
          <a:xfrm>
            <a:off x="500063" y="1187450"/>
            <a:ext cx="8153400" cy="384175"/>
          </a:xfrm>
          <a:prstGeom prst="rect">
            <a:avLst/>
          </a:prstGeom>
          <a:noFill/>
          <a:ln w="12700">
            <a:noFill/>
            <a:miter lim="800000"/>
          </a:ln>
        </p:spPr>
        <p:txBody>
          <a:bodyPr lIns="63500" tIns="25400" rIns="63500" bIns="25400">
            <a:spAutoFit/>
          </a:bodyPr>
          <a:lstStyle>
            <a:lvl1pPr marL="287655" indent="-28765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65000"/>
              </a:spcBef>
              <a:buClr>
                <a:schemeClr val="accent1"/>
              </a:buClr>
              <a:buSzPct val="75000"/>
            </a:pPr>
            <a:r>
              <a:rPr lang="en-US" altLang="zh-CN" sz="2400">
                <a:solidFill>
                  <a:srgbClr val="FF0000"/>
                </a:solidFill>
                <a:ea typeface="宋体" panose="02010600030101010101" pitchFamily="2" charset="-122"/>
              </a:rPr>
              <a:t>embedded growth &gt;&gt; desktop growth</a:t>
            </a:r>
            <a:endParaRPr lang="en-US" altLang="zh-CN" sz="2000">
              <a:solidFill>
                <a:srgbClr val="FF0000"/>
              </a:solidFill>
              <a:ea typeface="宋体" panose="02010600030101010101" pitchFamily="2" charset="-122"/>
            </a:endParaRPr>
          </a:p>
        </p:txBody>
      </p:sp>
      <p:sp>
        <p:nvSpPr>
          <p:cNvPr id="7" name="Content Placeholder 2"/>
          <p:cNvSpPr txBox="1"/>
          <p:nvPr/>
        </p:nvSpPr>
        <p:spPr bwMode="auto">
          <a:xfrm>
            <a:off x="1071563" y="5973763"/>
            <a:ext cx="7581900" cy="384175"/>
          </a:xfrm>
          <a:prstGeom prst="rect">
            <a:avLst/>
          </a:prstGeom>
          <a:noFill/>
          <a:ln w="12700">
            <a:noFill/>
            <a:miter lim="800000"/>
          </a:ln>
        </p:spPr>
        <p:txBody>
          <a:bodyPr lIns="63500" tIns="25400" rIns="63500" bIns="25400">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pPr marL="287655" indent="-287655">
              <a:lnSpc>
                <a:spcPct val="90000"/>
              </a:lnSpc>
              <a:spcBef>
                <a:spcPct val="65000"/>
              </a:spcBef>
              <a:buClr>
                <a:schemeClr val="accent1"/>
              </a:buClr>
              <a:buSzPct val="75000"/>
              <a:buFont typeface="Wingdings" panose="05000000000000000000" pitchFamily="2" charset="2"/>
              <a:buChar char="q"/>
              <a:defRPr/>
            </a:pPr>
            <a:r>
              <a:rPr lang="en-US" sz="2400" kern="0" dirty="0">
                <a:solidFill>
                  <a:schemeClr val="tx1"/>
                </a:solidFill>
                <a:latin typeface="+mn-lt"/>
              </a:rPr>
              <a:t>Where else are embedded processors found?</a:t>
            </a:r>
            <a:endParaRPr lang="en-US" sz="2400" kern="0" dirty="0">
              <a:solidFill>
                <a:schemeClr val="tx1"/>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84213" y="277813"/>
            <a:ext cx="8259762" cy="630237"/>
          </a:xfrm>
        </p:spPr>
        <p:txBody>
          <a:bodyPr/>
          <a:lstStyle/>
          <a:p>
            <a:r>
              <a:rPr lang="en-US" altLang="zh-CN" sz="3500" smtClean="0">
                <a:ea typeface="宋体" panose="02010600030101010101" pitchFamily="2" charset="-122"/>
              </a:rPr>
              <a:t>Embedded Processor Characteristics</a:t>
            </a:r>
            <a:endParaRPr lang="en-US" altLang="zh-CN" sz="3500" smtClean="0">
              <a:ea typeface="宋体" panose="02010600030101010101" pitchFamily="2" charset="-122"/>
            </a:endParaRPr>
          </a:p>
        </p:txBody>
      </p:sp>
      <p:sp>
        <p:nvSpPr>
          <p:cNvPr id="16387"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059759E7-8AA0-45D2-AEE4-259F158243F9}" type="slidenum">
              <a:rPr lang="en-AU"/>
            </a:fld>
            <a:endParaRPr lang="en-AU"/>
          </a:p>
        </p:txBody>
      </p:sp>
      <p:sp>
        <p:nvSpPr>
          <p:cNvPr id="26628" name="Content Placeholder 2"/>
          <p:cNvSpPr>
            <a:spLocks noGrp="1"/>
          </p:cNvSpPr>
          <p:nvPr/>
        </p:nvSpPr>
        <p:spPr bwMode="auto">
          <a:xfrm>
            <a:off x="500063" y="1285875"/>
            <a:ext cx="8153400" cy="481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sz="2400" i="1" dirty="0">
                <a:solidFill>
                  <a:srgbClr val="FF0000"/>
                </a:solidFill>
                <a:ea typeface="宋体" panose="02010600030101010101" pitchFamily="2" charset="-122"/>
              </a:rPr>
              <a:t>The largest class of computers spanning the widest range of applications and performance</a:t>
            </a:r>
            <a:endParaRPr lang="en-US" altLang="zh-CN" sz="2400" i="1" dirty="0">
              <a:solidFill>
                <a:srgbClr val="FF0000"/>
              </a:solidFill>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None/>
            </a:pPr>
            <a:endParaRPr lang="en-US" altLang="zh-CN" sz="2400" dirty="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dirty="0">
                <a:ea typeface="宋体" panose="02010600030101010101" pitchFamily="2" charset="-122"/>
              </a:rPr>
              <a:t>Often have minimum performance requirements.  Example?</a:t>
            </a:r>
            <a:endParaRPr lang="en-US" altLang="zh-CN" sz="2400" dirty="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dirty="0">
                <a:ea typeface="宋体" panose="02010600030101010101" pitchFamily="2" charset="-122"/>
              </a:rPr>
              <a:t>Often have stringent limitations on cost. Example?</a:t>
            </a:r>
            <a:endParaRPr lang="en-US" altLang="zh-CN" sz="2400" dirty="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dirty="0">
                <a:ea typeface="宋体" panose="02010600030101010101" pitchFamily="2" charset="-122"/>
              </a:rPr>
              <a:t>Often have stringent limitations on power consumption.  Example?</a:t>
            </a:r>
            <a:endParaRPr lang="en-US" altLang="zh-CN" sz="2400" dirty="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dirty="0">
                <a:ea typeface="宋体" panose="02010600030101010101" pitchFamily="2" charset="-122"/>
              </a:rPr>
              <a:t>Often have low tolerance for failure.  Example?</a:t>
            </a:r>
            <a:endParaRPr lang="en-US" altLang="zh-CN" sz="2400" dirty="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endParaRPr lang="en-US" altLang="zh-CN" sz="24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317F2DA1-B674-4621-A71A-E819F5942ED8}" type="slidenum">
              <a:rPr lang="en-AU"/>
            </a:fld>
            <a:endParaRPr lang="en-AU"/>
          </a:p>
        </p:txBody>
      </p:sp>
      <p:sp>
        <p:nvSpPr>
          <p:cNvPr id="1741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Understanding Performance</a:t>
            </a:r>
            <a:endParaRPr lang="en-AU" smtClean="0"/>
          </a:p>
        </p:txBody>
      </p:sp>
      <p:sp>
        <p:nvSpPr>
          <p:cNvPr id="27652" name="Rectangle 3"/>
          <p:cNvSpPr>
            <a:spLocks noGrp="1" noChangeArrowheads="1"/>
          </p:cNvSpPr>
          <p:nvPr>
            <p:ph type="body" idx="1"/>
          </p:nvPr>
        </p:nvSpPr>
        <p:spPr/>
        <p:txBody>
          <a:bodyPr/>
          <a:lstStyle/>
          <a:p>
            <a:pPr eaLnBrk="1" hangingPunct="1"/>
            <a:r>
              <a:rPr lang="en-US" altLang="zh-CN" sz="2800" smtClean="0">
                <a:solidFill>
                  <a:srgbClr val="FF0000"/>
                </a:solidFill>
                <a:ea typeface="宋体" panose="02010600030101010101" pitchFamily="2" charset="-122"/>
              </a:rPr>
              <a:t>Algorithm</a:t>
            </a:r>
            <a:endParaRPr lang="en-US" altLang="zh-CN" sz="2800" smtClean="0">
              <a:solidFill>
                <a:srgbClr val="FF0000"/>
              </a:solidFill>
              <a:ea typeface="宋体" panose="02010600030101010101" pitchFamily="2" charset="-122"/>
            </a:endParaRPr>
          </a:p>
          <a:p>
            <a:pPr lvl="1" eaLnBrk="1" hangingPunct="1"/>
            <a:r>
              <a:rPr lang="en-US" altLang="zh-CN" sz="2400" smtClean="0">
                <a:ea typeface="宋体" panose="02010600030101010101" pitchFamily="2" charset="-122"/>
              </a:rPr>
              <a:t>Determines number of operations executed</a:t>
            </a:r>
            <a:endParaRPr lang="en-US" altLang="zh-CN" sz="2400" smtClean="0">
              <a:ea typeface="宋体" panose="02010600030101010101" pitchFamily="2" charset="-122"/>
            </a:endParaRPr>
          </a:p>
          <a:p>
            <a:pPr eaLnBrk="1" hangingPunct="1"/>
            <a:r>
              <a:rPr lang="en-US" altLang="zh-CN" sz="2800" smtClean="0">
                <a:solidFill>
                  <a:srgbClr val="FF0000"/>
                </a:solidFill>
                <a:ea typeface="宋体" panose="02010600030101010101" pitchFamily="2" charset="-122"/>
              </a:rPr>
              <a:t>Programming language, compiler, ISA</a:t>
            </a:r>
            <a:endParaRPr lang="en-US" altLang="zh-CN" sz="2800" smtClean="0">
              <a:solidFill>
                <a:srgbClr val="FF0000"/>
              </a:solidFill>
              <a:ea typeface="宋体" panose="02010600030101010101" pitchFamily="2" charset="-122"/>
            </a:endParaRPr>
          </a:p>
          <a:p>
            <a:pPr lvl="1" eaLnBrk="1" hangingPunct="1"/>
            <a:r>
              <a:rPr lang="en-US" altLang="zh-CN" sz="2400" smtClean="0">
                <a:ea typeface="宋体" panose="02010600030101010101" pitchFamily="2" charset="-122"/>
              </a:rPr>
              <a:t>Determine number of machine instructions executed per operation</a:t>
            </a:r>
            <a:endParaRPr lang="en-US" altLang="zh-CN" sz="2400" smtClean="0">
              <a:ea typeface="宋体" panose="02010600030101010101" pitchFamily="2" charset="-122"/>
            </a:endParaRPr>
          </a:p>
          <a:p>
            <a:pPr eaLnBrk="1" hangingPunct="1"/>
            <a:r>
              <a:rPr lang="en-US" altLang="zh-CN" sz="2800" smtClean="0">
                <a:solidFill>
                  <a:srgbClr val="FF0000"/>
                </a:solidFill>
                <a:ea typeface="宋体" panose="02010600030101010101" pitchFamily="2" charset="-122"/>
              </a:rPr>
              <a:t>Processor and memory system</a:t>
            </a:r>
            <a:endParaRPr lang="en-US" altLang="zh-CN" sz="2800" smtClean="0">
              <a:solidFill>
                <a:srgbClr val="FF0000"/>
              </a:solidFill>
              <a:ea typeface="宋体" panose="02010600030101010101" pitchFamily="2" charset="-122"/>
            </a:endParaRPr>
          </a:p>
          <a:p>
            <a:pPr lvl="1" eaLnBrk="1" hangingPunct="1"/>
            <a:r>
              <a:rPr lang="en-US" altLang="zh-CN" sz="2400" smtClean="0">
                <a:ea typeface="宋体" panose="02010600030101010101" pitchFamily="2" charset="-122"/>
              </a:rPr>
              <a:t>Determine how fast instructions are executed</a:t>
            </a:r>
            <a:endParaRPr lang="en-US" altLang="zh-CN" sz="2400" smtClean="0">
              <a:ea typeface="宋体" panose="02010600030101010101" pitchFamily="2" charset="-122"/>
            </a:endParaRPr>
          </a:p>
          <a:p>
            <a:pPr eaLnBrk="1" hangingPunct="1"/>
            <a:r>
              <a:rPr lang="en-US" altLang="zh-CN" sz="2800" smtClean="0">
                <a:solidFill>
                  <a:srgbClr val="FF0000"/>
                </a:solidFill>
                <a:ea typeface="宋体" panose="02010600030101010101" pitchFamily="2" charset="-122"/>
              </a:rPr>
              <a:t>I/O system (including OS)</a:t>
            </a:r>
            <a:endParaRPr lang="en-US" altLang="zh-CN" sz="2800" smtClean="0">
              <a:solidFill>
                <a:srgbClr val="FF0000"/>
              </a:solidFill>
              <a:ea typeface="宋体" panose="02010600030101010101" pitchFamily="2" charset="-122"/>
            </a:endParaRPr>
          </a:p>
          <a:p>
            <a:pPr lvl="1" eaLnBrk="1" hangingPunct="1"/>
            <a:r>
              <a:rPr lang="en-US" altLang="zh-CN" sz="2400" smtClean="0">
                <a:ea typeface="宋体" panose="02010600030101010101" pitchFamily="2" charset="-122"/>
              </a:rPr>
              <a:t>Determines how fast I/O operations are executed</a:t>
            </a:r>
            <a:endParaRPr lang="en-AU" sz="24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65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65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tLang="zh-CN" dirty="0" smtClean="0">
                <a:ea typeface="宋体" panose="02010600030101010101" pitchFamily="2" charset="-122"/>
              </a:rPr>
              <a:t>Course Logistics</a:t>
            </a:r>
            <a:endParaRPr lang="en-US" altLang="zh-CN" dirty="0" smtClean="0">
              <a:ea typeface="宋体" panose="02010600030101010101" pitchFamily="2" charset="-122"/>
            </a:endParaRPr>
          </a:p>
        </p:txBody>
      </p:sp>
      <p:sp>
        <p:nvSpPr>
          <p:cNvPr id="4099"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1252F3F2-4450-45DA-8AAC-79C660EC61A8}" type="slidenum">
              <a:rPr lang="en-AU"/>
            </a:fld>
            <a:endParaRPr lang="en-AU"/>
          </a:p>
        </p:txBody>
      </p:sp>
      <p:sp>
        <p:nvSpPr>
          <p:cNvPr id="5" name="Rectangle 3"/>
          <p:cNvSpPr txBox="1">
            <a:spLocks noChangeArrowheads="1"/>
          </p:cNvSpPr>
          <p:nvPr/>
        </p:nvSpPr>
        <p:spPr bwMode="auto">
          <a:xfrm>
            <a:off x="468313" y="1071563"/>
            <a:ext cx="8486775" cy="5165725"/>
          </a:xfrm>
          <a:prstGeom prst="rect">
            <a:avLst/>
          </a:prstGeom>
          <a:noFill/>
          <a:ln w="9525">
            <a:noFill/>
            <a:miter lim="800000"/>
          </a:ln>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200150" indent="-28575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folHlink"/>
              </a:buClr>
              <a:buSzPct val="60000"/>
              <a:buFont typeface="Wingdings" panose="05000000000000000000" pitchFamily="2" charset="2"/>
              <a:buChar char="n"/>
            </a:pPr>
            <a:r>
              <a:rPr lang="en-US" altLang="zh-CN" sz="2600" u="sng" dirty="0">
                <a:solidFill>
                  <a:srgbClr val="FF0000"/>
                </a:solidFill>
                <a:ea typeface="宋体" panose="02010600030101010101" pitchFamily="2" charset="-122"/>
              </a:rPr>
              <a:t>Instructor</a:t>
            </a:r>
            <a:endParaRPr lang="en-US" altLang="zh-CN" sz="2600" u="sng" dirty="0">
              <a:solidFill>
                <a:srgbClr val="FF0000"/>
              </a:solidFill>
              <a:ea typeface="宋体" panose="02010600030101010101" pitchFamily="2" charset="-122"/>
            </a:endParaRPr>
          </a:p>
          <a:p>
            <a:pPr lvl="1" eaLnBrk="1" hangingPunct="1">
              <a:spcBef>
                <a:spcPct val="20000"/>
              </a:spcBef>
              <a:buClr>
                <a:schemeClr val="hlink"/>
              </a:buClr>
              <a:buSzPct val="55000"/>
              <a:buFont typeface="Wingdings" panose="05000000000000000000" pitchFamily="2" charset="2"/>
              <a:buChar char="n"/>
            </a:pPr>
            <a:r>
              <a:rPr lang="en-US" altLang="zh-CN" sz="2200" dirty="0" smtClean="0">
                <a:ea typeface="宋体" panose="02010600030101010101" pitchFamily="2" charset="-122"/>
              </a:rPr>
              <a:t>Wu changze (</a:t>
            </a:r>
            <a:r>
              <a:rPr lang="en-US" altLang="zh-CN" sz="2200" dirty="0" smtClean="0">
                <a:solidFill>
                  <a:srgbClr val="800000"/>
                </a:solidFill>
                <a:ea typeface="宋体" panose="02010600030101010101" pitchFamily="2" charset="-122"/>
              </a:rPr>
              <a:t>13618392903   QQ5715488</a:t>
            </a:r>
            <a:r>
              <a:rPr lang="en-US" altLang="zh-CN" sz="2200" dirty="0" smtClean="0">
                <a:solidFill>
                  <a:srgbClr val="800000"/>
                </a:solidFill>
                <a:ea typeface="宋体" panose="02010600030101010101" pitchFamily="2" charset="-122"/>
              </a:rPr>
              <a:t>)</a:t>
            </a:r>
            <a:endParaRPr lang="en-US" altLang="zh-CN" sz="2200" dirty="0" smtClean="0">
              <a:solidFill>
                <a:srgbClr val="800000"/>
              </a:solidFill>
              <a:ea typeface="宋体" panose="02010600030101010101" pitchFamily="2" charset="-122"/>
            </a:endParaRPr>
          </a:p>
          <a:p>
            <a:pPr lvl="1" eaLnBrk="1" hangingPunct="1">
              <a:spcBef>
                <a:spcPct val="20000"/>
              </a:spcBef>
              <a:buClr>
                <a:schemeClr val="hlink"/>
              </a:buClr>
              <a:buSzPct val="55000"/>
              <a:buFont typeface="Wingdings" panose="05000000000000000000" pitchFamily="2" charset="2"/>
              <a:buChar char="n"/>
            </a:pPr>
            <a:r>
              <a:rPr lang="en-US" altLang="zh-CN" sz="2200" dirty="0">
                <a:solidFill>
                  <a:srgbClr val="800000"/>
                </a:solidFill>
                <a:ea typeface="宋体" panose="02010600030101010101" pitchFamily="2" charset="-122"/>
              </a:rPr>
              <a:t> </a:t>
            </a:r>
            <a:r>
              <a:rPr lang="en-US" altLang="zh-CN" sz="2200" dirty="0">
                <a:ea typeface="宋体" panose="02010600030101010101" pitchFamily="2" charset="-122"/>
              </a:rPr>
              <a:t>Office Hours: </a:t>
            </a:r>
            <a:r>
              <a:rPr lang="en-US" altLang="zh-CN" sz="2200" dirty="0" smtClean="0">
                <a:solidFill>
                  <a:srgbClr val="800000"/>
                </a:solidFill>
                <a:ea typeface="宋体" panose="02010600030101010101" pitchFamily="2" charset="-122"/>
              </a:rPr>
              <a:t>Wed.: </a:t>
            </a:r>
            <a:r>
              <a:rPr lang="en-US" altLang="zh-CN" sz="2200" dirty="0">
                <a:solidFill>
                  <a:srgbClr val="800000"/>
                </a:solidFill>
                <a:ea typeface="宋体" panose="02010600030101010101" pitchFamily="2" charset="-122"/>
              </a:rPr>
              <a:t>1:30-2:30 pm </a:t>
            </a:r>
            <a:r>
              <a:rPr lang="en-US" altLang="zh-CN" sz="2200" dirty="0" smtClean="0">
                <a:ea typeface="宋体" panose="02010600030101010101" pitchFamily="2" charset="-122"/>
              </a:rPr>
              <a:t>(Main Building 1712)</a:t>
            </a:r>
            <a:endParaRPr lang="en-US" altLang="zh-CN" sz="2200" dirty="0">
              <a:ea typeface="宋体" panose="02010600030101010101" pitchFamily="2" charset="-122"/>
            </a:endParaRPr>
          </a:p>
          <a:p>
            <a:pPr eaLnBrk="1" hangingPunct="1">
              <a:spcBef>
                <a:spcPct val="20000"/>
              </a:spcBef>
              <a:buClr>
                <a:schemeClr val="folHlink"/>
              </a:buClr>
              <a:buSzPct val="60000"/>
              <a:buFont typeface="Wingdings" panose="05000000000000000000" pitchFamily="2" charset="2"/>
              <a:buChar char="n"/>
            </a:pPr>
            <a:r>
              <a:rPr lang="en-US" altLang="zh-CN" sz="2600" u="sng" dirty="0">
                <a:solidFill>
                  <a:srgbClr val="FF0000"/>
                </a:solidFill>
                <a:ea typeface="宋体" panose="02010600030101010101" pitchFamily="2" charset="-122"/>
              </a:rPr>
              <a:t>Textbook (Required)</a:t>
            </a:r>
            <a:endParaRPr lang="en-US" altLang="zh-CN" sz="2600" u="sng" dirty="0">
              <a:solidFill>
                <a:srgbClr val="FF0000"/>
              </a:solidFill>
              <a:ea typeface="宋体" panose="02010600030101010101" pitchFamily="2" charset="-122"/>
            </a:endParaRPr>
          </a:p>
          <a:p>
            <a:pPr lvl="1" eaLnBrk="1" hangingPunct="1">
              <a:spcBef>
                <a:spcPct val="20000"/>
              </a:spcBef>
              <a:buClr>
                <a:schemeClr val="hlink"/>
              </a:buClr>
              <a:buSzPct val="55000"/>
              <a:buFont typeface="Wingdings" panose="05000000000000000000" pitchFamily="2" charset="2"/>
              <a:buChar char="n"/>
            </a:pPr>
            <a:r>
              <a:rPr lang="en-US" altLang="zh-CN" dirty="0">
                <a:ea typeface="宋体" panose="02010600030101010101" pitchFamily="2" charset="-122"/>
              </a:rPr>
              <a:t>David A. Patterson and John L. Hennessy, </a:t>
            </a:r>
            <a:br>
              <a:rPr lang="en-US" altLang="zh-CN" dirty="0">
                <a:ea typeface="宋体" panose="02010600030101010101" pitchFamily="2" charset="-122"/>
              </a:rPr>
            </a:br>
            <a:r>
              <a:rPr lang="en-US" altLang="zh-CN" i="1" dirty="0">
                <a:ea typeface="宋体" panose="02010600030101010101" pitchFamily="2" charset="-122"/>
              </a:rPr>
              <a:t>Computer Organization and Design: The Hardware/Software </a:t>
            </a:r>
            <a:br>
              <a:rPr lang="en-US" altLang="zh-CN" i="1" dirty="0">
                <a:ea typeface="宋体" panose="02010600030101010101" pitchFamily="2" charset="-122"/>
              </a:rPr>
            </a:br>
            <a:r>
              <a:rPr lang="en-US" altLang="zh-CN" i="1" dirty="0">
                <a:ea typeface="宋体" panose="02010600030101010101" pitchFamily="2" charset="-122"/>
              </a:rPr>
              <a:t>Interface</a:t>
            </a:r>
            <a:r>
              <a:rPr lang="en-US" altLang="zh-CN" dirty="0">
                <a:ea typeface="宋体" panose="02010600030101010101" pitchFamily="2" charset="-122"/>
              </a:rPr>
              <a:t>, </a:t>
            </a:r>
            <a:r>
              <a:rPr lang="en-US" altLang="zh-CN" b="1" dirty="0">
                <a:solidFill>
                  <a:srgbClr val="009900"/>
                </a:solidFill>
                <a:ea typeface="宋体" panose="02010600030101010101" pitchFamily="2" charset="-122"/>
              </a:rPr>
              <a:t>4th Edition</a:t>
            </a:r>
            <a:r>
              <a:rPr lang="en-US" altLang="zh-CN" dirty="0">
                <a:ea typeface="宋体" panose="02010600030101010101" pitchFamily="2" charset="-122"/>
              </a:rPr>
              <a:t>, Morgan Kaufmann, October 2008</a:t>
            </a:r>
            <a:endParaRPr lang="en-US" altLang="zh-CN" dirty="0">
              <a:ea typeface="宋体" panose="02010600030101010101" pitchFamily="2" charset="-122"/>
            </a:endParaRPr>
          </a:p>
        </p:txBody>
      </p:sp>
      <p:pic>
        <p:nvPicPr>
          <p:cNvPr id="4101" name="Picture 5"/>
          <p:cNvPicPr>
            <a:picLocks noChangeAspect="1" noChangeArrowheads="1"/>
          </p:cNvPicPr>
          <p:nvPr/>
        </p:nvPicPr>
        <p:blipFill>
          <a:blip r:embed="rId1"/>
          <a:srcRect/>
          <a:stretch>
            <a:fillRect/>
          </a:stretch>
        </p:blipFill>
        <p:spPr bwMode="auto">
          <a:xfrm>
            <a:off x="3348990" y="3882390"/>
            <a:ext cx="2058035" cy="25114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F9EFEAA8-4F4E-4FBD-83C6-F1EAAE01BA25}" type="slidenum">
              <a:rPr lang="en-AU"/>
            </a:fld>
            <a:endParaRPr lang="en-AU"/>
          </a:p>
        </p:txBody>
      </p:sp>
      <p:sp>
        <p:nvSpPr>
          <p:cNvPr id="1843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Below Your Program</a:t>
            </a:r>
            <a:endParaRPr lang="en-AU" smtClean="0"/>
          </a:p>
        </p:txBody>
      </p:sp>
      <p:sp>
        <p:nvSpPr>
          <p:cNvPr id="31748" name="Rectangle 6"/>
          <p:cNvSpPr>
            <a:spLocks noGrp="1" noChangeArrowheads="1"/>
          </p:cNvSpPr>
          <p:nvPr>
            <p:ph type="body" sz="half" idx="2"/>
          </p:nvPr>
        </p:nvSpPr>
        <p:spPr>
          <a:xfrm>
            <a:off x="3132138" y="1125538"/>
            <a:ext cx="5822950" cy="5111750"/>
          </a:xfrm>
        </p:spPr>
        <p:txBody>
          <a:bodyPr/>
          <a:lstStyle/>
          <a:p>
            <a:pPr eaLnBrk="1" hangingPunct="1"/>
            <a:r>
              <a:rPr lang="en-US" altLang="zh-CN" sz="2800" smtClean="0">
                <a:ea typeface="宋体" panose="02010600030101010101" pitchFamily="2" charset="-122"/>
              </a:rPr>
              <a:t>Application software</a:t>
            </a:r>
            <a:endParaRPr lang="en-US" altLang="zh-CN" sz="2800" smtClean="0">
              <a:ea typeface="宋体" panose="02010600030101010101" pitchFamily="2" charset="-122"/>
            </a:endParaRPr>
          </a:p>
          <a:p>
            <a:pPr lvl="1" eaLnBrk="1" hangingPunct="1"/>
            <a:r>
              <a:rPr lang="en-US" altLang="zh-CN" sz="2400" smtClean="0">
                <a:ea typeface="宋体" panose="02010600030101010101" pitchFamily="2" charset="-122"/>
              </a:rPr>
              <a:t>Written in high-level language</a:t>
            </a:r>
            <a:endParaRPr lang="en-US" altLang="zh-CN" sz="2400" smtClean="0">
              <a:ea typeface="宋体" panose="02010600030101010101" pitchFamily="2" charset="-122"/>
            </a:endParaRPr>
          </a:p>
          <a:p>
            <a:pPr eaLnBrk="1" hangingPunct="1"/>
            <a:r>
              <a:rPr lang="en-US" altLang="zh-CN" sz="2800" smtClean="0">
                <a:ea typeface="宋体" panose="02010600030101010101" pitchFamily="2" charset="-122"/>
              </a:rPr>
              <a:t>System software</a:t>
            </a:r>
            <a:endParaRPr lang="en-US" altLang="zh-CN" sz="2800" smtClean="0">
              <a:ea typeface="宋体" panose="02010600030101010101" pitchFamily="2" charset="-122"/>
            </a:endParaRPr>
          </a:p>
          <a:p>
            <a:pPr lvl="1" eaLnBrk="1" hangingPunct="1"/>
            <a:r>
              <a:rPr lang="en-US" altLang="zh-CN" sz="2400" smtClean="0">
                <a:ea typeface="宋体" panose="02010600030101010101" pitchFamily="2" charset="-122"/>
              </a:rPr>
              <a:t>Compiler: translates HLL code to machine code</a:t>
            </a:r>
            <a:endParaRPr lang="en-US" altLang="zh-CN" sz="2400" smtClean="0">
              <a:ea typeface="宋体" panose="02010600030101010101" pitchFamily="2" charset="-122"/>
            </a:endParaRPr>
          </a:p>
          <a:p>
            <a:pPr lvl="1" eaLnBrk="1" hangingPunct="1"/>
            <a:r>
              <a:rPr lang="en-US" altLang="zh-CN" sz="2400" smtClean="0">
                <a:ea typeface="宋体" panose="02010600030101010101" pitchFamily="2" charset="-122"/>
              </a:rPr>
              <a:t>Operating System: service code</a:t>
            </a:r>
            <a:endParaRPr lang="en-US" altLang="zh-CN" sz="2400" smtClean="0">
              <a:ea typeface="宋体" panose="02010600030101010101" pitchFamily="2" charset="-122"/>
            </a:endParaRPr>
          </a:p>
          <a:p>
            <a:pPr lvl="2" eaLnBrk="1" hangingPunct="1"/>
            <a:r>
              <a:rPr lang="en-US" altLang="zh-CN" sz="2000" smtClean="0">
                <a:ea typeface="宋体" panose="02010600030101010101" pitchFamily="2" charset="-122"/>
              </a:rPr>
              <a:t>Handling input/output</a:t>
            </a:r>
            <a:endParaRPr lang="en-US" altLang="zh-CN" sz="2000" smtClean="0">
              <a:ea typeface="宋体" panose="02010600030101010101" pitchFamily="2" charset="-122"/>
            </a:endParaRPr>
          </a:p>
          <a:p>
            <a:pPr lvl="2" eaLnBrk="1" hangingPunct="1"/>
            <a:r>
              <a:rPr lang="en-US" altLang="zh-CN" sz="2000" smtClean="0">
                <a:ea typeface="宋体" panose="02010600030101010101" pitchFamily="2" charset="-122"/>
              </a:rPr>
              <a:t>Managing memory and storage</a:t>
            </a:r>
            <a:endParaRPr lang="en-US" altLang="zh-CN" sz="2000" smtClean="0">
              <a:ea typeface="宋体" panose="02010600030101010101" pitchFamily="2" charset="-122"/>
            </a:endParaRPr>
          </a:p>
          <a:p>
            <a:pPr lvl="2" eaLnBrk="1" hangingPunct="1"/>
            <a:r>
              <a:rPr lang="en-US" altLang="zh-CN" sz="2000" smtClean="0">
                <a:ea typeface="宋体" panose="02010600030101010101" pitchFamily="2" charset="-122"/>
              </a:rPr>
              <a:t>Scheduling tasks &amp; sharing resources</a:t>
            </a:r>
            <a:endParaRPr lang="en-US" altLang="zh-CN" sz="2000" smtClean="0">
              <a:ea typeface="宋体" panose="02010600030101010101" pitchFamily="2" charset="-122"/>
            </a:endParaRPr>
          </a:p>
          <a:p>
            <a:pPr eaLnBrk="1" hangingPunct="1"/>
            <a:r>
              <a:rPr lang="en-US" altLang="zh-CN" sz="2800" smtClean="0">
                <a:ea typeface="宋体" panose="02010600030101010101" pitchFamily="2" charset="-122"/>
              </a:rPr>
              <a:t>Hardware</a:t>
            </a:r>
            <a:endParaRPr lang="en-US" altLang="zh-CN" sz="2800" smtClean="0">
              <a:ea typeface="宋体" panose="02010600030101010101" pitchFamily="2" charset="-122"/>
            </a:endParaRPr>
          </a:p>
          <a:p>
            <a:pPr lvl="1" eaLnBrk="1" hangingPunct="1"/>
            <a:r>
              <a:rPr lang="en-US" altLang="zh-CN" sz="2400" smtClean="0">
                <a:ea typeface="宋体" panose="02010600030101010101" pitchFamily="2" charset="-122"/>
              </a:rPr>
              <a:t>Processor, memory, I/O controllers</a:t>
            </a:r>
            <a:endParaRPr lang="en-AU" sz="2400" smtClean="0"/>
          </a:p>
        </p:txBody>
      </p:sp>
      <p:sp>
        <p:nvSpPr>
          <p:cNvPr id="18437" name="Text Box 7"/>
          <p:cNvSpPr txBox="1">
            <a:spLocks noChangeArrowheads="1"/>
          </p:cNvSpPr>
          <p:nvPr/>
        </p:nvSpPr>
        <p:spPr bwMode="auto">
          <a:xfrm rot="5400000">
            <a:off x="7560469" y="1216819"/>
            <a:ext cx="28003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chemeClr val="folHlink"/>
                </a:solidFill>
                <a:ea typeface="宋体" panose="02010600030101010101" pitchFamily="2" charset="-122"/>
              </a:rPr>
              <a:t>§1.2 Below Your Program</a:t>
            </a:r>
            <a:endParaRPr lang="en-US" altLang="zh-CN">
              <a:solidFill>
                <a:schemeClr val="folHlink"/>
              </a:solidFill>
              <a:ea typeface="宋体" panose="02010600030101010101" pitchFamily="2" charset="-122"/>
            </a:endParaRPr>
          </a:p>
        </p:txBody>
      </p:sp>
      <p:pic>
        <p:nvPicPr>
          <p:cNvPr id="18438" name="Picture 11" descr="f01-02-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213" y="2781300"/>
            <a:ext cx="24003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74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4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74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4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zh-CN" smtClean="0">
                <a:ea typeface="宋体" panose="02010600030101010101" pitchFamily="2" charset="-122"/>
              </a:rPr>
              <a:t>Levels of Program Code</a:t>
            </a:r>
            <a:endParaRPr lang="en-US" altLang="zh-CN" smtClean="0">
              <a:ea typeface="宋体" panose="02010600030101010101" pitchFamily="2" charset="-122"/>
            </a:endParaRPr>
          </a:p>
        </p:txBody>
      </p:sp>
      <p:sp>
        <p:nvSpPr>
          <p:cNvPr id="19459"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175E27D3-D407-4DC9-A838-1ECC2F789531}" type="slidenum">
              <a:rPr lang="en-AU"/>
            </a:fld>
            <a:endParaRPr lang="en-AU"/>
          </a:p>
        </p:txBody>
      </p:sp>
      <p:sp>
        <p:nvSpPr>
          <p:cNvPr id="32" name="Rectangle 3"/>
          <p:cNvSpPr>
            <a:spLocks noGrp="1" noChangeArrowheads="1"/>
          </p:cNvSpPr>
          <p:nvPr>
            <p:ph type="body" idx="1"/>
            <p:custDataLst>
              <p:tags r:id="rId1"/>
            </p:custDataLst>
          </p:nvPr>
        </p:nvSpPr>
        <p:spPr>
          <a:xfrm>
            <a:off x="762000" y="1038225"/>
            <a:ext cx="7848600" cy="5819775"/>
          </a:xfrm>
        </p:spPr>
        <p:txBody>
          <a:bodyPr/>
          <a:lstStyle/>
          <a:p>
            <a:r>
              <a:rPr lang="en-US" altLang="zh-CN" sz="2400" dirty="0" smtClean="0">
                <a:ea typeface="宋体" panose="02010600030101010101" pitchFamily="2" charset="-122"/>
              </a:rPr>
              <a:t>High-level language program (in C)</a:t>
            </a:r>
            <a:endParaRPr lang="en-US" altLang="zh-CN" sz="2400" dirty="0" smtClean="0">
              <a:ea typeface="宋体" panose="02010600030101010101" pitchFamily="2" charset="-122"/>
            </a:endParaRPr>
          </a:p>
          <a:p>
            <a:pPr lvl="1">
              <a:lnSpc>
                <a:spcPct val="60000"/>
              </a:lnSpc>
              <a:buFont typeface="Monotype Sorts"/>
              <a:buNone/>
            </a:pPr>
            <a:r>
              <a:rPr lang="en-US" altLang="zh-CN" dirty="0" smtClean="0">
                <a:ea typeface="宋体" panose="02010600030101010101" pitchFamily="2" charset="-122"/>
              </a:rPr>
              <a:t>		</a:t>
            </a:r>
            <a:r>
              <a:rPr lang="en-US" altLang="zh-CN" sz="1800" dirty="0" smtClean="0">
                <a:latin typeface="Courier New" panose="02070309020205020404" pitchFamily="49" charset="0"/>
                <a:ea typeface="宋体" panose="02010600030101010101" pitchFamily="2" charset="-122"/>
              </a:rPr>
              <a:t>void swap (</a:t>
            </a:r>
            <a:r>
              <a:rPr lang="en-US" altLang="zh-CN" sz="1800" dirty="0" err="1" smtClean="0">
                <a:latin typeface="Courier New" panose="02070309020205020404" pitchFamily="49" charset="0"/>
                <a:ea typeface="宋体" panose="02010600030101010101" pitchFamily="2" charset="-122"/>
              </a:rPr>
              <a:t>int</a:t>
            </a:r>
            <a:r>
              <a:rPr lang="en-US" altLang="zh-CN" sz="1800" dirty="0" smtClean="0">
                <a:latin typeface="Courier New" panose="02070309020205020404" pitchFamily="49" charset="0"/>
                <a:ea typeface="宋体" panose="02010600030101010101" pitchFamily="2" charset="-122"/>
              </a:rPr>
              <a:t> v[], </a:t>
            </a:r>
            <a:r>
              <a:rPr lang="en-US" altLang="zh-CN" sz="1800" dirty="0" err="1" smtClean="0">
                <a:latin typeface="Courier New" panose="02070309020205020404" pitchFamily="49" charset="0"/>
                <a:ea typeface="宋体" panose="02010600030101010101" pitchFamily="2" charset="-122"/>
              </a:rPr>
              <a:t>int</a:t>
            </a:r>
            <a:r>
              <a:rPr lang="en-US" altLang="zh-CN" sz="1800" dirty="0" smtClean="0">
                <a:latin typeface="Courier New" panose="02070309020205020404" pitchFamily="49" charset="0"/>
                <a:ea typeface="宋体" panose="02010600030101010101" pitchFamily="2" charset="-122"/>
              </a:rPr>
              <a:t> k)</a:t>
            </a:r>
            <a:endParaRPr lang="en-US" altLang="zh-CN" sz="1800" dirty="0" smtClean="0">
              <a:latin typeface="Courier New" panose="02070309020205020404" pitchFamily="49" charset="0"/>
              <a:ea typeface="宋体" panose="02010600030101010101" pitchFamily="2" charset="-122"/>
            </a:endParaRPr>
          </a:p>
          <a:p>
            <a:pPr lvl="1">
              <a:lnSpc>
                <a:spcPct val="60000"/>
              </a:lnSpc>
              <a:buFont typeface="Monotype Sorts"/>
              <a:buNone/>
            </a:pPr>
            <a:r>
              <a:rPr lang="en-US" altLang="zh-CN" sz="1800" dirty="0" smtClean="0">
                <a:latin typeface="Courier New" panose="02070309020205020404" pitchFamily="49" charset="0"/>
                <a:ea typeface="宋体" panose="02010600030101010101" pitchFamily="2" charset="-122"/>
              </a:rPr>
              <a:t>		{	</a:t>
            </a:r>
            <a:r>
              <a:rPr lang="en-US" altLang="zh-CN" sz="1800" dirty="0" err="1" smtClean="0">
                <a:latin typeface="Courier New" panose="02070309020205020404" pitchFamily="49" charset="0"/>
                <a:ea typeface="宋体" panose="02010600030101010101" pitchFamily="2" charset="-122"/>
              </a:rPr>
              <a:t>int</a:t>
            </a:r>
            <a:r>
              <a:rPr lang="en-US" altLang="zh-CN" sz="1800" dirty="0" smtClean="0">
                <a:latin typeface="Courier New" panose="02070309020205020404" pitchFamily="49" charset="0"/>
                <a:ea typeface="宋体" panose="02010600030101010101" pitchFamily="2" charset="-122"/>
              </a:rPr>
              <a:t> temp;</a:t>
            </a:r>
            <a:endParaRPr lang="en-US" altLang="zh-CN" sz="1800" dirty="0" smtClean="0">
              <a:latin typeface="Courier New" panose="02070309020205020404" pitchFamily="49" charset="0"/>
              <a:ea typeface="宋体" panose="02010600030101010101" pitchFamily="2" charset="-122"/>
            </a:endParaRPr>
          </a:p>
          <a:p>
            <a:pPr lvl="1">
              <a:lnSpc>
                <a:spcPct val="60000"/>
              </a:lnSpc>
              <a:buFont typeface="Monotype Sorts"/>
              <a:buNone/>
            </a:pPr>
            <a:r>
              <a:rPr lang="en-US" altLang="zh-CN" sz="1800" dirty="0" smtClean="0">
                <a:latin typeface="Courier New" panose="02070309020205020404" pitchFamily="49" charset="0"/>
                <a:ea typeface="宋体" panose="02010600030101010101" pitchFamily="2" charset="-122"/>
              </a:rPr>
              <a:t>			temp = v[k];</a:t>
            </a:r>
            <a:endParaRPr lang="en-US" altLang="zh-CN" sz="1800" dirty="0" smtClean="0">
              <a:latin typeface="Courier New" panose="02070309020205020404" pitchFamily="49" charset="0"/>
              <a:ea typeface="宋体" panose="02010600030101010101" pitchFamily="2" charset="-122"/>
            </a:endParaRPr>
          </a:p>
          <a:p>
            <a:pPr lvl="1">
              <a:lnSpc>
                <a:spcPct val="60000"/>
              </a:lnSpc>
              <a:buFont typeface="Monotype Sorts"/>
              <a:buNone/>
            </a:pPr>
            <a:r>
              <a:rPr lang="en-US" altLang="zh-CN" sz="1800" dirty="0" smtClean="0">
                <a:latin typeface="Courier New" panose="02070309020205020404" pitchFamily="49" charset="0"/>
                <a:ea typeface="宋体" panose="02010600030101010101" pitchFamily="2" charset="-122"/>
              </a:rPr>
              <a:t>			v[k] = v[k+1];</a:t>
            </a:r>
            <a:endParaRPr lang="en-US" altLang="zh-CN" sz="1800" dirty="0" smtClean="0">
              <a:latin typeface="Courier New" panose="02070309020205020404" pitchFamily="49" charset="0"/>
              <a:ea typeface="宋体" panose="02010600030101010101" pitchFamily="2" charset="-122"/>
            </a:endParaRPr>
          </a:p>
          <a:p>
            <a:pPr lvl="1">
              <a:lnSpc>
                <a:spcPct val="60000"/>
              </a:lnSpc>
              <a:buFont typeface="Monotype Sorts"/>
              <a:buNone/>
            </a:pPr>
            <a:r>
              <a:rPr lang="en-US" altLang="zh-CN" sz="1800" dirty="0" smtClean="0">
                <a:latin typeface="Courier New" panose="02070309020205020404" pitchFamily="49" charset="0"/>
                <a:ea typeface="宋体" panose="02010600030101010101" pitchFamily="2" charset="-122"/>
              </a:rPr>
              <a:t>			v[k+1] = temp;</a:t>
            </a:r>
            <a:endParaRPr lang="en-US" altLang="zh-CN" sz="1800" dirty="0" smtClean="0">
              <a:latin typeface="Courier New" panose="02070309020205020404" pitchFamily="49" charset="0"/>
              <a:ea typeface="宋体" panose="02010600030101010101" pitchFamily="2" charset="-122"/>
            </a:endParaRPr>
          </a:p>
          <a:p>
            <a:pPr lvl="1">
              <a:lnSpc>
                <a:spcPct val="60000"/>
              </a:lnSpc>
              <a:buFont typeface="Monotype Sorts"/>
              <a:buNone/>
            </a:pPr>
            <a:r>
              <a:rPr lang="en-US" altLang="zh-CN" sz="1800" dirty="0" smtClean="0">
                <a:latin typeface="Courier New" panose="02070309020205020404" pitchFamily="49" charset="0"/>
                <a:ea typeface="宋体" panose="02010600030101010101" pitchFamily="2" charset="-122"/>
              </a:rPr>
              <a:t>		}</a:t>
            </a:r>
            <a:endParaRPr lang="en-US" altLang="zh-CN" sz="1800" dirty="0" smtClean="0">
              <a:latin typeface="Courier New" panose="02070309020205020404" pitchFamily="49" charset="0"/>
              <a:ea typeface="宋体" panose="02010600030101010101" pitchFamily="2" charset="-122"/>
            </a:endParaRPr>
          </a:p>
          <a:p>
            <a:r>
              <a:rPr lang="en-US" altLang="zh-CN" sz="2400" dirty="0" smtClean="0">
                <a:ea typeface="宋体" panose="02010600030101010101" pitchFamily="2" charset="-122"/>
              </a:rPr>
              <a:t>Assembly language program (for MIPS)</a:t>
            </a:r>
            <a:endParaRPr lang="en-US" altLang="zh-CN" sz="2400" dirty="0" smtClean="0">
              <a:ea typeface="宋体" panose="02010600030101010101" pitchFamily="2" charset="-122"/>
            </a:endParaRPr>
          </a:p>
          <a:p>
            <a:pPr lvl="1">
              <a:lnSpc>
                <a:spcPct val="60000"/>
              </a:lnSpc>
              <a:buFont typeface="Monotype Sorts"/>
              <a:buNone/>
            </a:pPr>
            <a:r>
              <a:rPr lang="en-US" altLang="zh-CN" dirty="0" smtClean="0">
                <a:latin typeface="Courier New" panose="02070309020205020404" pitchFamily="49" charset="0"/>
                <a:ea typeface="宋体" panose="02010600030101010101" pitchFamily="2" charset="-122"/>
              </a:rPr>
              <a:t>		</a:t>
            </a:r>
            <a:r>
              <a:rPr lang="en-US" altLang="zh-CN" sz="1800" dirty="0" smtClean="0">
                <a:latin typeface="Courier New" panose="02070309020205020404" pitchFamily="49" charset="0"/>
                <a:ea typeface="宋体" panose="02010600030101010101" pitchFamily="2" charset="-122"/>
              </a:rPr>
              <a:t>swap:	</a:t>
            </a:r>
            <a:r>
              <a:rPr lang="en-US" altLang="zh-CN" sz="1800" dirty="0" err="1" smtClean="0">
                <a:latin typeface="Courier New" panose="02070309020205020404" pitchFamily="49" charset="0"/>
                <a:ea typeface="宋体" panose="02010600030101010101" pitchFamily="2" charset="-122"/>
              </a:rPr>
              <a:t>sll</a:t>
            </a:r>
            <a:r>
              <a:rPr lang="en-US" altLang="zh-CN" sz="1800" dirty="0" smtClean="0">
                <a:latin typeface="Courier New" panose="02070309020205020404" pitchFamily="49" charset="0"/>
                <a:ea typeface="宋体" panose="02010600030101010101" pitchFamily="2" charset="-122"/>
              </a:rPr>
              <a:t>	$2, $5, 2</a:t>
            </a:r>
            <a:endParaRPr lang="en-US" altLang="zh-CN" sz="1800" dirty="0" smtClean="0">
              <a:latin typeface="Courier New" panose="02070309020205020404" pitchFamily="49" charset="0"/>
              <a:ea typeface="宋体" panose="02010600030101010101" pitchFamily="2" charset="-122"/>
            </a:endParaRPr>
          </a:p>
          <a:p>
            <a:pPr lvl="1">
              <a:lnSpc>
                <a:spcPct val="60000"/>
              </a:lnSpc>
              <a:buFont typeface="Monotype Sorts"/>
              <a:buNone/>
            </a:pPr>
            <a:r>
              <a:rPr lang="en-US" altLang="zh-CN" sz="1800" dirty="0" smtClean="0">
                <a:latin typeface="Courier New" panose="02070309020205020404" pitchFamily="49" charset="0"/>
                <a:ea typeface="宋体" panose="02010600030101010101" pitchFamily="2" charset="-122"/>
              </a:rPr>
              <a:t>			add	$2, $4, $2</a:t>
            </a:r>
            <a:endParaRPr lang="en-US" altLang="zh-CN" sz="1800" dirty="0" smtClean="0">
              <a:latin typeface="Courier New" panose="02070309020205020404" pitchFamily="49" charset="0"/>
              <a:ea typeface="宋体" panose="02010600030101010101" pitchFamily="2" charset="-122"/>
            </a:endParaRPr>
          </a:p>
          <a:p>
            <a:pPr lvl="1">
              <a:lnSpc>
                <a:spcPct val="60000"/>
              </a:lnSpc>
              <a:buFont typeface="Monotype Sorts"/>
              <a:buNone/>
            </a:pPr>
            <a:r>
              <a:rPr lang="en-US" altLang="zh-CN" sz="1800" dirty="0" smtClean="0">
                <a:latin typeface="Courier New" panose="02070309020205020404" pitchFamily="49" charset="0"/>
                <a:ea typeface="宋体" panose="02010600030101010101" pitchFamily="2" charset="-122"/>
              </a:rPr>
              <a:t>			</a:t>
            </a:r>
            <a:r>
              <a:rPr lang="en-US" altLang="zh-CN" sz="1800" dirty="0" err="1" smtClean="0">
                <a:latin typeface="Courier New" panose="02070309020205020404" pitchFamily="49" charset="0"/>
                <a:ea typeface="宋体" panose="02010600030101010101" pitchFamily="2" charset="-122"/>
              </a:rPr>
              <a:t>lw</a:t>
            </a:r>
            <a:r>
              <a:rPr lang="en-US" altLang="zh-CN" sz="1800" dirty="0" smtClean="0">
                <a:latin typeface="Courier New" panose="02070309020205020404" pitchFamily="49" charset="0"/>
                <a:ea typeface="宋体" panose="02010600030101010101" pitchFamily="2" charset="-122"/>
              </a:rPr>
              <a:t>	$15, 0($2)</a:t>
            </a:r>
            <a:endParaRPr lang="en-US" altLang="zh-CN" sz="1800" dirty="0" smtClean="0">
              <a:latin typeface="Courier New" panose="02070309020205020404" pitchFamily="49" charset="0"/>
              <a:ea typeface="宋体" panose="02010600030101010101" pitchFamily="2" charset="-122"/>
            </a:endParaRPr>
          </a:p>
          <a:p>
            <a:pPr lvl="1">
              <a:lnSpc>
                <a:spcPct val="60000"/>
              </a:lnSpc>
              <a:buFont typeface="Monotype Sorts"/>
              <a:buNone/>
            </a:pPr>
            <a:r>
              <a:rPr lang="en-US" altLang="zh-CN" sz="1800" dirty="0" smtClean="0">
                <a:latin typeface="Courier New" panose="02070309020205020404" pitchFamily="49" charset="0"/>
                <a:ea typeface="宋体" panose="02010600030101010101" pitchFamily="2" charset="-122"/>
              </a:rPr>
              <a:t>			</a:t>
            </a:r>
            <a:r>
              <a:rPr lang="en-US" altLang="zh-CN" sz="1800" dirty="0" err="1" smtClean="0">
                <a:latin typeface="Courier New" panose="02070309020205020404" pitchFamily="49" charset="0"/>
                <a:ea typeface="宋体" panose="02010600030101010101" pitchFamily="2" charset="-122"/>
              </a:rPr>
              <a:t>lw</a:t>
            </a:r>
            <a:r>
              <a:rPr lang="en-US" altLang="zh-CN" sz="1800" dirty="0" smtClean="0">
                <a:latin typeface="Courier New" panose="02070309020205020404" pitchFamily="49" charset="0"/>
                <a:ea typeface="宋体" panose="02010600030101010101" pitchFamily="2" charset="-122"/>
              </a:rPr>
              <a:t>	$16, 4($2)</a:t>
            </a:r>
            <a:endParaRPr lang="en-US" altLang="zh-CN" sz="1800" dirty="0" smtClean="0">
              <a:latin typeface="Courier New" panose="02070309020205020404" pitchFamily="49" charset="0"/>
              <a:ea typeface="宋体" panose="02010600030101010101" pitchFamily="2" charset="-122"/>
            </a:endParaRPr>
          </a:p>
          <a:p>
            <a:pPr lvl="1">
              <a:lnSpc>
                <a:spcPct val="60000"/>
              </a:lnSpc>
              <a:buFont typeface="Monotype Sorts"/>
              <a:buNone/>
            </a:pPr>
            <a:r>
              <a:rPr lang="en-US" altLang="zh-CN" sz="1800" dirty="0" smtClean="0">
                <a:latin typeface="Courier New" panose="02070309020205020404" pitchFamily="49" charset="0"/>
                <a:ea typeface="宋体" panose="02010600030101010101" pitchFamily="2" charset="-122"/>
              </a:rPr>
              <a:t>			</a:t>
            </a:r>
            <a:r>
              <a:rPr lang="en-US" altLang="zh-CN" sz="1800" dirty="0" err="1" smtClean="0">
                <a:latin typeface="Courier New" panose="02070309020205020404" pitchFamily="49" charset="0"/>
                <a:ea typeface="宋体" panose="02010600030101010101" pitchFamily="2" charset="-122"/>
              </a:rPr>
              <a:t>sw</a:t>
            </a:r>
            <a:r>
              <a:rPr lang="en-US" altLang="zh-CN" sz="1800" dirty="0" smtClean="0">
                <a:latin typeface="Courier New" panose="02070309020205020404" pitchFamily="49" charset="0"/>
                <a:ea typeface="宋体" panose="02010600030101010101" pitchFamily="2" charset="-122"/>
              </a:rPr>
              <a:t>	$16, 0($2)</a:t>
            </a:r>
            <a:endParaRPr lang="en-US" altLang="zh-CN" sz="1800" dirty="0" smtClean="0">
              <a:latin typeface="Courier New" panose="02070309020205020404" pitchFamily="49" charset="0"/>
              <a:ea typeface="宋体" panose="02010600030101010101" pitchFamily="2" charset="-122"/>
            </a:endParaRPr>
          </a:p>
          <a:p>
            <a:pPr lvl="1">
              <a:lnSpc>
                <a:spcPct val="60000"/>
              </a:lnSpc>
              <a:buFont typeface="Monotype Sorts"/>
              <a:buNone/>
            </a:pPr>
            <a:r>
              <a:rPr lang="en-US" altLang="zh-CN" sz="1800" dirty="0" smtClean="0">
                <a:latin typeface="Courier New" panose="02070309020205020404" pitchFamily="49" charset="0"/>
                <a:ea typeface="宋体" panose="02010600030101010101" pitchFamily="2" charset="-122"/>
              </a:rPr>
              <a:t>			</a:t>
            </a:r>
            <a:r>
              <a:rPr lang="en-US" altLang="zh-CN" sz="1800" dirty="0" err="1" smtClean="0">
                <a:latin typeface="Courier New" panose="02070309020205020404" pitchFamily="49" charset="0"/>
                <a:ea typeface="宋体" panose="02010600030101010101" pitchFamily="2" charset="-122"/>
              </a:rPr>
              <a:t>sw</a:t>
            </a:r>
            <a:r>
              <a:rPr lang="en-US" altLang="zh-CN" sz="1800" dirty="0" smtClean="0">
                <a:latin typeface="Courier New" panose="02070309020205020404" pitchFamily="49" charset="0"/>
                <a:ea typeface="宋体" panose="02010600030101010101" pitchFamily="2" charset="-122"/>
              </a:rPr>
              <a:t>	$15, 4($2)</a:t>
            </a:r>
            <a:endParaRPr lang="en-US" altLang="zh-CN" sz="1800" dirty="0" smtClean="0">
              <a:latin typeface="Courier New" panose="02070309020205020404" pitchFamily="49" charset="0"/>
              <a:ea typeface="宋体" panose="02010600030101010101" pitchFamily="2" charset="-122"/>
            </a:endParaRPr>
          </a:p>
          <a:p>
            <a:pPr lvl="1">
              <a:lnSpc>
                <a:spcPct val="60000"/>
              </a:lnSpc>
              <a:buFont typeface="Monotype Sorts"/>
              <a:buNone/>
            </a:pPr>
            <a:r>
              <a:rPr lang="en-US" altLang="zh-CN" sz="1800" dirty="0" smtClean="0">
                <a:latin typeface="Courier New" panose="02070309020205020404" pitchFamily="49" charset="0"/>
                <a:ea typeface="宋体" panose="02010600030101010101" pitchFamily="2" charset="-122"/>
              </a:rPr>
              <a:t>			</a:t>
            </a:r>
            <a:r>
              <a:rPr lang="en-US" altLang="zh-CN" sz="1800" dirty="0" err="1" smtClean="0">
                <a:latin typeface="Courier New" panose="02070309020205020404" pitchFamily="49" charset="0"/>
                <a:ea typeface="宋体" panose="02010600030101010101" pitchFamily="2" charset="-122"/>
              </a:rPr>
              <a:t>jr</a:t>
            </a:r>
            <a:r>
              <a:rPr lang="en-US" altLang="zh-CN" sz="1800" dirty="0" smtClean="0">
                <a:latin typeface="Courier New" panose="02070309020205020404" pitchFamily="49" charset="0"/>
                <a:ea typeface="宋体" panose="02010600030101010101" pitchFamily="2" charset="-122"/>
              </a:rPr>
              <a:t>	$31</a:t>
            </a:r>
            <a:endParaRPr lang="en-US" altLang="zh-CN" sz="1800" dirty="0" smtClean="0">
              <a:latin typeface="Courier New" panose="02070309020205020404" pitchFamily="49" charset="0"/>
              <a:ea typeface="宋体" panose="02010600030101010101" pitchFamily="2" charset="-122"/>
            </a:endParaRPr>
          </a:p>
          <a:p>
            <a:r>
              <a:rPr lang="en-US" altLang="zh-CN" sz="2400" dirty="0" smtClean="0">
                <a:ea typeface="宋体" panose="02010600030101010101" pitchFamily="2" charset="-122"/>
              </a:rPr>
              <a:t>Machine (object, binary) code (for MIPS)</a:t>
            </a:r>
            <a:endParaRPr lang="en-US" altLang="zh-CN" sz="2400" dirty="0" smtClean="0">
              <a:ea typeface="宋体" panose="02010600030101010101" pitchFamily="2" charset="-122"/>
            </a:endParaRPr>
          </a:p>
          <a:p>
            <a:pPr lvl="1">
              <a:spcBef>
                <a:spcPct val="0"/>
              </a:spcBef>
              <a:buClrTx/>
              <a:buSzTx/>
              <a:buFontTx/>
              <a:buNone/>
            </a:pPr>
            <a:r>
              <a:rPr lang="en-US" altLang="zh-CN" sz="1600" dirty="0" smtClean="0">
                <a:latin typeface="Courier New" panose="02070309020205020404" pitchFamily="49" charset="0"/>
                <a:ea typeface="宋体" panose="02010600030101010101" pitchFamily="2" charset="-122"/>
              </a:rPr>
              <a:t>   000000 00000 00101 0001000010000000</a:t>
            </a:r>
            <a:endParaRPr lang="en-US" altLang="zh-CN" sz="1600" dirty="0" smtClean="0">
              <a:latin typeface="Courier New" panose="02070309020205020404" pitchFamily="49" charset="0"/>
              <a:ea typeface="宋体" panose="02010600030101010101" pitchFamily="2" charset="-122"/>
            </a:endParaRPr>
          </a:p>
          <a:p>
            <a:pPr lvl="1">
              <a:spcBef>
                <a:spcPct val="0"/>
              </a:spcBef>
              <a:buClrTx/>
              <a:buSzTx/>
              <a:buFontTx/>
              <a:buNone/>
            </a:pPr>
            <a:r>
              <a:rPr lang="en-US" altLang="zh-CN" sz="1600" dirty="0" smtClean="0">
                <a:latin typeface="Courier New" panose="02070309020205020404" pitchFamily="49" charset="0"/>
                <a:ea typeface="宋体" panose="02010600030101010101" pitchFamily="2" charset="-122"/>
              </a:rPr>
              <a:t>   000000 00100 00010 0001000000100000</a:t>
            </a:r>
            <a:endParaRPr lang="en-US" altLang="zh-CN" sz="1800" dirty="0" smtClean="0">
              <a:latin typeface="Courier New" panose="02070309020205020404" pitchFamily="49" charset="0"/>
              <a:ea typeface="宋体" panose="02010600030101010101" pitchFamily="2" charset="-122"/>
            </a:endParaRPr>
          </a:p>
          <a:p>
            <a:pPr lvl="2">
              <a:spcBef>
                <a:spcPct val="0"/>
              </a:spcBef>
              <a:buClrTx/>
              <a:buSzTx/>
              <a:buFontTx/>
              <a:buNone/>
            </a:pPr>
            <a:r>
              <a:rPr lang="en-US" altLang="zh-CN" sz="1600" dirty="0" smtClean="0">
                <a:latin typeface="Courier New" panose="02070309020205020404" pitchFamily="49" charset="0"/>
                <a:ea typeface="宋体" panose="02010600030101010101" pitchFamily="2" charset="-122"/>
              </a:rPr>
              <a:t>. . .</a:t>
            </a:r>
            <a:endParaRPr lang="en-US" altLang="zh-CN" sz="1600" dirty="0" smtClean="0">
              <a:latin typeface="Courier New" panose="02070309020205020404" pitchFamily="49" charset="0"/>
              <a:ea typeface="宋体" panose="02010600030101010101" pitchFamily="2" charset="-122"/>
            </a:endParaRPr>
          </a:p>
        </p:txBody>
      </p:sp>
      <p:grpSp>
        <p:nvGrpSpPr>
          <p:cNvPr id="2" name="Group 4"/>
          <p:cNvGrpSpPr/>
          <p:nvPr>
            <p:custDataLst>
              <p:tags r:id="rId2"/>
            </p:custDataLst>
          </p:nvPr>
        </p:nvGrpSpPr>
        <p:grpSpPr bwMode="auto">
          <a:xfrm>
            <a:off x="7019925" y="1500188"/>
            <a:ext cx="1600200" cy="1752600"/>
            <a:chOff x="4272" y="1488"/>
            <a:chExt cx="1008" cy="1104"/>
          </a:xfrm>
        </p:grpSpPr>
        <p:sp>
          <p:nvSpPr>
            <p:cNvPr id="34" name="Oval 5"/>
            <p:cNvSpPr>
              <a:spLocks noChangeArrowheads="1"/>
            </p:cNvSpPr>
            <p:nvPr>
              <p:custDataLst>
                <p:tags r:id="rId3"/>
              </p:custDataLst>
            </p:nvPr>
          </p:nvSpPr>
          <p:spPr bwMode="auto">
            <a:xfrm>
              <a:off x="4272" y="1824"/>
              <a:ext cx="1008" cy="432"/>
            </a:xfrm>
            <a:prstGeom prst="ellipse">
              <a:avLst/>
            </a:prstGeom>
            <a:noFill/>
            <a:ln w="12700">
              <a:solidFill>
                <a:srgbClr val="FC0128"/>
              </a:solidFill>
              <a:round/>
            </a:ln>
          </p:spPr>
          <p:txBody>
            <a:bodyPr wrap="none" anchor="ctr"/>
            <a:lstStyle/>
            <a:p>
              <a:pPr eaLnBrk="1" hangingPunct="1"/>
              <a:endParaRPr lang="zh-CN" altLang="zh-CN">
                <a:solidFill>
                  <a:srgbClr val="000000"/>
                </a:solidFill>
              </a:endParaRPr>
            </a:p>
          </p:txBody>
        </p:sp>
        <p:sp>
          <p:nvSpPr>
            <p:cNvPr id="35" name="Text Box 6"/>
            <p:cNvSpPr txBox="1">
              <a:spLocks noChangeArrowheads="1"/>
            </p:cNvSpPr>
            <p:nvPr>
              <p:custDataLst>
                <p:tags r:id="rId4"/>
              </p:custDataLst>
            </p:nvPr>
          </p:nvSpPr>
          <p:spPr bwMode="auto">
            <a:xfrm>
              <a:off x="4368" y="1920"/>
              <a:ext cx="804" cy="231"/>
            </a:xfrm>
            <a:prstGeom prst="rect">
              <a:avLst/>
            </a:prstGeom>
            <a:noFill/>
            <a:ln w="12700">
              <a:noFill/>
              <a:miter lim="800000"/>
            </a:ln>
          </p:spPr>
          <p:txBody>
            <a:bodyPr wrap="none">
              <a:spAutoFit/>
            </a:bodyPr>
            <a:lstStyle/>
            <a:p>
              <a:pPr eaLnBrk="1" fontAlgn="auto" hangingPunct="1">
                <a:spcBef>
                  <a:spcPts val="0"/>
                </a:spcBef>
                <a:spcAft>
                  <a:spcPts val="0"/>
                </a:spcAft>
                <a:defRPr/>
              </a:pPr>
              <a:r>
                <a:rPr lang="en-US" altLang="zh-CN" kern="0">
                  <a:solidFill>
                    <a:sysClr val="windowText" lastClr="000000"/>
                  </a:solidFill>
                  <a:ea typeface="宋体" panose="02010600030101010101" pitchFamily="2" charset="-122"/>
                </a:rPr>
                <a:t>C compiler</a:t>
              </a:r>
              <a:endParaRPr lang="en-US" altLang="zh-CN" kern="0">
                <a:solidFill>
                  <a:sysClr val="windowText" lastClr="000000"/>
                </a:solidFill>
                <a:ea typeface="宋体" panose="02010600030101010101" pitchFamily="2" charset="-122"/>
              </a:endParaRPr>
            </a:p>
          </p:txBody>
        </p:sp>
        <p:sp>
          <p:nvSpPr>
            <p:cNvPr id="36" name="Arc 7"/>
            <p:cNvSpPr/>
            <p:nvPr>
              <p:custDataLst>
                <p:tags r:id="rId5"/>
              </p:custDataLst>
            </p:nvPr>
          </p:nvSpPr>
          <p:spPr bwMode="auto">
            <a:xfrm>
              <a:off x="4416" y="1488"/>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C0128"/>
              </a:solidFill>
              <a:round/>
              <a:tailEnd type="arrow" w="med" len="med"/>
            </a:ln>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37" name="Arc 8"/>
            <p:cNvSpPr/>
            <p:nvPr>
              <p:custDataLst>
                <p:tags r:id="rId6"/>
              </p:custDataLst>
            </p:nvPr>
          </p:nvSpPr>
          <p:spPr bwMode="auto">
            <a:xfrm flipV="1">
              <a:off x="4416" y="2256"/>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C0128"/>
              </a:solidFill>
              <a:round/>
              <a:headEnd type="arrow" w="med" len="med"/>
            </a:ln>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grpSp>
      <p:grpSp>
        <p:nvGrpSpPr>
          <p:cNvPr id="3" name="Group 9"/>
          <p:cNvGrpSpPr/>
          <p:nvPr>
            <p:custDataLst>
              <p:tags r:id="rId7"/>
            </p:custDataLst>
          </p:nvPr>
        </p:nvGrpSpPr>
        <p:grpSpPr bwMode="auto">
          <a:xfrm>
            <a:off x="7019925" y="4019550"/>
            <a:ext cx="1600200" cy="1752600"/>
            <a:chOff x="4656" y="3024"/>
            <a:chExt cx="1008" cy="1104"/>
          </a:xfrm>
        </p:grpSpPr>
        <p:sp>
          <p:nvSpPr>
            <p:cNvPr id="39" name="Oval 10"/>
            <p:cNvSpPr>
              <a:spLocks noChangeArrowheads="1"/>
            </p:cNvSpPr>
            <p:nvPr>
              <p:custDataLst>
                <p:tags r:id="rId8"/>
              </p:custDataLst>
            </p:nvPr>
          </p:nvSpPr>
          <p:spPr bwMode="auto">
            <a:xfrm>
              <a:off x="4656" y="3360"/>
              <a:ext cx="1008" cy="432"/>
            </a:xfrm>
            <a:prstGeom prst="ellipse">
              <a:avLst/>
            </a:prstGeom>
            <a:noFill/>
            <a:ln w="12700">
              <a:solidFill>
                <a:srgbClr val="FC0128"/>
              </a:solidFill>
              <a:round/>
            </a:ln>
          </p:spPr>
          <p:txBody>
            <a:bodyPr wrap="none" anchor="ctr"/>
            <a:lstStyle/>
            <a:p>
              <a:pPr eaLnBrk="1" hangingPunct="1"/>
              <a:endParaRPr lang="zh-CN" altLang="zh-CN">
                <a:solidFill>
                  <a:srgbClr val="000000"/>
                </a:solidFill>
              </a:endParaRPr>
            </a:p>
          </p:txBody>
        </p:sp>
        <p:sp>
          <p:nvSpPr>
            <p:cNvPr id="40" name="Text Box 11"/>
            <p:cNvSpPr txBox="1">
              <a:spLocks noChangeArrowheads="1"/>
            </p:cNvSpPr>
            <p:nvPr>
              <p:custDataLst>
                <p:tags r:id="rId9"/>
              </p:custDataLst>
            </p:nvPr>
          </p:nvSpPr>
          <p:spPr bwMode="auto">
            <a:xfrm>
              <a:off x="4752" y="3456"/>
              <a:ext cx="780" cy="231"/>
            </a:xfrm>
            <a:prstGeom prst="rect">
              <a:avLst/>
            </a:prstGeom>
            <a:noFill/>
            <a:ln w="12700">
              <a:noFill/>
              <a:miter lim="800000"/>
            </a:ln>
          </p:spPr>
          <p:txBody>
            <a:bodyPr wrap="none">
              <a:spAutoFit/>
            </a:bodyPr>
            <a:lstStyle/>
            <a:p>
              <a:pPr eaLnBrk="1" fontAlgn="auto" hangingPunct="1">
                <a:spcBef>
                  <a:spcPts val="0"/>
                </a:spcBef>
                <a:spcAft>
                  <a:spcPts val="0"/>
                </a:spcAft>
                <a:defRPr/>
              </a:pPr>
              <a:r>
                <a:rPr lang="en-US" altLang="zh-CN" kern="0">
                  <a:solidFill>
                    <a:sysClr val="windowText" lastClr="000000"/>
                  </a:solidFill>
                  <a:ea typeface="宋体" panose="02010600030101010101" pitchFamily="2" charset="-122"/>
                </a:rPr>
                <a:t>assembler</a:t>
              </a:r>
              <a:endParaRPr lang="en-US" altLang="zh-CN" kern="0">
                <a:solidFill>
                  <a:sysClr val="windowText" lastClr="000000"/>
                </a:solidFill>
                <a:ea typeface="宋体" panose="02010600030101010101" pitchFamily="2" charset="-122"/>
              </a:endParaRPr>
            </a:p>
          </p:txBody>
        </p:sp>
        <p:sp>
          <p:nvSpPr>
            <p:cNvPr id="41" name="Arc 12"/>
            <p:cNvSpPr/>
            <p:nvPr>
              <p:custDataLst>
                <p:tags r:id="rId10"/>
              </p:custDataLst>
            </p:nvPr>
          </p:nvSpPr>
          <p:spPr bwMode="auto">
            <a:xfrm>
              <a:off x="4800" y="3024"/>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C0128"/>
              </a:solidFill>
              <a:round/>
              <a:tailEnd type="arrow" w="med" len="med"/>
            </a:ln>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42" name="Arc 13"/>
            <p:cNvSpPr/>
            <p:nvPr>
              <p:custDataLst>
                <p:tags r:id="rId11"/>
              </p:custDataLst>
            </p:nvPr>
          </p:nvSpPr>
          <p:spPr bwMode="auto">
            <a:xfrm flipV="1">
              <a:off x="4800" y="3792"/>
              <a:ext cx="432"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FC0128"/>
              </a:solidFill>
              <a:round/>
              <a:headEnd type="arrow" w="med" len="med"/>
            </a:ln>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grpSp>
      <p:sp>
        <p:nvSpPr>
          <p:cNvPr id="43" name="Text Box 14"/>
          <p:cNvSpPr txBox="1">
            <a:spLocks noChangeArrowheads="1"/>
          </p:cNvSpPr>
          <p:nvPr>
            <p:custDataLst>
              <p:tags r:id="rId12"/>
            </p:custDataLst>
          </p:nvPr>
        </p:nvSpPr>
        <p:spPr bwMode="auto">
          <a:xfrm>
            <a:off x="5984875" y="1709738"/>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009900"/>
                </a:solidFill>
                <a:ea typeface="宋体" panose="02010600030101010101" pitchFamily="2" charset="-122"/>
              </a:rPr>
              <a:t>one-to-many</a:t>
            </a:r>
            <a:endParaRPr lang="en-US" altLang="zh-CN">
              <a:solidFill>
                <a:srgbClr val="009900"/>
              </a:solidFill>
              <a:ea typeface="宋体" panose="02010600030101010101" pitchFamily="2" charset="-122"/>
            </a:endParaRPr>
          </a:p>
        </p:txBody>
      </p:sp>
      <p:sp>
        <p:nvSpPr>
          <p:cNvPr id="44" name="Text Box 15"/>
          <p:cNvSpPr txBox="1">
            <a:spLocks noChangeArrowheads="1"/>
          </p:cNvSpPr>
          <p:nvPr>
            <p:custDataLst>
              <p:tags r:id="rId13"/>
            </p:custDataLst>
          </p:nvPr>
        </p:nvSpPr>
        <p:spPr bwMode="auto">
          <a:xfrm>
            <a:off x="6156325" y="4084638"/>
            <a:ext cx="128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rgbClr val="009900"/>
                </a:solidFill>
                <a:ea typeface="宋体" panose="02010600030101010101" pitchFamily="2" charset="-122"/>
              </a:rPr>
              <a:t>one-to-one</a:t>
            </a:r>
            <a:endParaRPr lang="en-US" altLang="zh-CN">
              <a:solidFill>
                <a:srgbClr val="0099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2">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2">
                                            <p:txEl>
                                              <p:pRg st="14" end="1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2">
                                            <p:txEl>
                                              <p:pRg st="13" end="1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2">
                                            <p:txEl>
                                              <p:pRg st="12" end="1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2">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3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32">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32">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499"/>
                                          </p:stCondLst>
                                        </p:cTn>
                                        <p:tgtEl>
                                          <p:spTgt spid="3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32">
                                            <p:txEl>
                                              <p:pRg st="18" end="1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32">
                                            <p:txEl>
                                              <p:pRg st="17" end="1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32">
                                            <p:txEl>
                                              <p:pRg st="16" end="1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32">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rev="1" build="p"/>
      <p:bldP spid="4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84213" y="323850"/>
            <a:ext cx="8259762" cy="584200"/>
          </a:xfrm>
        </p:spPr>
        <p:txBody>
          <a:bodyPr/>
          <a:lstStyle/>
          <a:p>
            <a:r>
              <a:rPr lang="en-US" altLang="zh-CN" sz="3200" smtClean="0">
                <a:ea typeface="宋体" panose="02010600030101010101" pitchFamily="2" charset="-122"/>
              </a:rPr>
              <a:t>Advantages of Higher-Level Languages ?</a:t>
            </a:r>
            <a:endParaRPr lang="en-US" altLang="zh-CN" sz="3200" smtClean="0">
              <a:ea typeface="宋体" panose="02010600030101010101" pitchFamily="2" charset="-122"/>
            </a:endParaRPr>
          </a:p>
        </p:txBody>
      </p:sp>
      <p:sp>
        <p:nvSpPr>
          <p:cNvPr id="20483"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EA06B4E1-826D-4818-8EE0-A065E9BD1F3E}" type="slidenum">
              <a:rPr lang="en-AU"/>
            </a:fld>
            <a:endParaRPr lang="en-AU"/>
          </a:p>
        </p:txBody>
      </p:sp>
      <p:sp>
        <p:nvSpPr>
          <p:cNvPr id="30724" name="Rectangle 4"/>
          <p:cNvSpPr>
            <a:spLocks noChangeArrowheads="1"/>
          </p:cNvSpPr>
          <p:nvPr/>
        </p:nvSpPr>
        <p:spPr bwMode="auto">
          <a:xfrm>
            <a:off x="647700" y="1250950"/>
            <a:ext cx="784860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4480" indent="-246380">
              <a:lnSpc>
                <a:spcPct val="85000"/>
              </a:lnSpc>
              <a:spcBef>
                <a:spcPct val="40000"/>
              </a:spcBef>
              <a:buClr>
                <a:schemeClr val="accent1"/>
              </a:buClr>
              <a:buSzPct val="75000"/>
              <a:buFont typeface="Wingdings" panose="05000000000000000000" pitchFamily="2" charset="2"/>
              <a:buChar char="q"/>
            </a:pPr>
            <a:r>
              <a:rPr lang="en-US" altLang="zh-CN" sz="2400" u="sng" dirty="0">
                <a:solidFill>
                  <a:srgbClr val="FF0000"/>
                </a:solidFill>
                <a:ea typeface="宋体" panose="02010600030101010101" pitchFamily="2" charset="-122"/>
              </a:rPr>
              <a:t>Higher-level languages</a:t>
            </a:r>
            <a:endParaRPr lang="en-US" altLang="zh-CN" sz="2400" u="sng" dirty="0">
              <a:solidFill>
                <a:srgbClr val="FF0000"/>
              </a:solidFill>
              <a:ea typeface="宋体" panose="02010600030101010101" pitchFamily="2" charset="-122"/>
            </a:endParaRPr>
          </a:p>
          <a:p>
            <a:pPr marL="952500" lvl="1" indent="-457200" algn="just">
              <a:lnSpc>
                <a:spcPct val="85000"/>
              </a:lnSpc>
              <a:spcBef>
                <a:spcPct val="40000"/>
              </a:spcBef>
              <a:buClr>
                <a:schemeClr val="accent1"/>
              </a:buClr>
              <a:buSzPct val="75000"/>
              <a:buFont typeface="+mj-lt"/>
              <a:buAutoNum type="arabicPeriod"/>
            </a:pPr>
            <a:r>
              <a:rPr lang="en-US" altLang="zh-CN" sz="2000" dirty="0">
                <a:ea typeface="宋体" panose="02010600030101010101" pitchFamily="2" charset="-122"/>
              </a:rPr>
              <a:t>Allow the programmer to think in a more </a:t>
            </a:r>
            <a:r>
              <a:rPr lang="en-US" altLang="zh-CN" sz="2000" dirty="0">
                <a:solidFill>
                  <a:srgbClr val="FF0000"/>
                </a:solidFill>
                <a:ea typeface="宋体" panose="02010600030101010101" pitchFamily="2" charset="-122"/>
              </a:rPr>
              <a:t>natural language </a:t>
            </a:r>
            <a:r>
              <a:rPr lang="en-US" altLang="zh-CN" sz="2000" dirty="0">
                <a:ea typeface="宋体" panose="02010600030101010101" pitchFamily="2" charset="-122"/>
              </a:rPr>
              <a:t>and for their intended use (Fortran for scientific computation, Cobol for business programming, Lisp for symbol manipulation, Java for web programming, …)</a:t>
            </a:r>
            <a:endParaRPr lang="en-US" altLang="zh-CN" sz="2000" dirty="0">
              <a:ea typeface="宋体" panose="02010600030101010101" pitchFamily="2" charset="-122"/>
            </a:endParaRPr>
          </a:p>
          <a:p>
            <a:pPr marL="952500" lvl="1" indent="-457200" algn="just">
              <a:lnSpc>
                <a:spcPct val="85000"/>
              </a:lnSpc>
              <a:spcBef>
                <a:spcPct val="40000"/>
              </a:spcBef>
              <a:buClr>
                <a:schemeClr val="accent1"/>
              </a:buClr>
              <a:buSzPct val="75000"/>
              <a:buFont typeface="+mj-lt"/>
              <a:buAutoNum type="arabicPeriod"/>
            </a:pPr>
            <a:r>
              <a:rPr lang="en-US" altLang="zh-CN" sz="2000" dirty="0">
                <a:ea typeface="宋体" panose="02010600030101010101" pitchFamily="2" charset="-122"/>
              </a:rPr>
              <a:t>Improve programmer </a:t>
            </a:r>
            <a:r>
              <a:rPr lang="en-US" altLang="zh-CN" sz="2000" dirty="0">
                <a:solidFill>
                  <a:srgbClr val="FF0000"/>
                </a:solidFill>
                <a:ea typeface="宋体" panose="02010600030101010101" pitchFamily="2" charset="-122"/>
              </a:rPr>
              <a:t>productivity</a:t>
            </a:r>
            <a:r>
              <a:rPr lang="en-US" altLang="zh-CN" sz="2000" dirty="0">
                <a:ea typeface="宋体" panose="02010600030101010101" pitchFamily="2" charset="-122"/>
              </a:rPr>
              <a:t> – more understandable code that is easier to debug and validate</a:t>
            </a:r>
            <a:endParaRPr lang="en-US" altLang="zh-CN" sz="2000" dirty="0">
              <a:ea typeface="宋体" panose="02010600030101010101" pitchFamily="2" charset="-122"/>
            </a:endParaRPr>
          </a:p>
          <a:p>
            <a:pPr marL="952500" lvl="1" indent="-457200" algn="just">
              <a:lnSpc>
                <a:spcPct val="85000"/>
              </a:lnSpc>
              <a:spcBef>
                <a:spcPct val="40000"/>
              </a:spcBef>
              <a:buClr>
                <a:schemeClr val="accent1"/>
              </a:buClr>
              <a:buSzPct val="75000"/>
              <a:buFont typeface="+mj-lt"/>
              <a:buAutoNum type="arabicPeriod"/>
            </a:pPr>
            <a:r>
              <a:rPr lang="en-US" altLang="zh-CN" sz="2000" dirty="0">
                <a:ea typeface="宋体" panose="02010600030101010101" pitchFamily="2" charset="-122"/>
              </a:rPr>
              <a:t>Improve program </a:t>
            </a:r>
            <a:r>
              <a:rPr lang="en-US" altLang="zh-CN" sz="2000" dirty="0">
                <a:solidFill>
                  <a:srgbClr val="FF0000"/>
                </a:solidFill>
                <a:ea typeface="宋体" panose="02010600030101010101" pitchFamily="2" charset="-122"/>
              </a:rPr>
              <a:t>maintainability</a:t>
            </a:r>
            <a:endParaRPr lang="en-US" altLang="zh-CN" sz="2000" dirty="0">
              <a:solidFill>
                <a:srgbClr val="FF0000"/>
              </a:solidFill>
              <a:ea typeface="宋体" panose="02010600030101010101" pitchFamily="2" charset="-122"/>
            </a:endParaRPr>
          </a:p>
          <a:p>
            <a:pPr marL="952500" lvl="1" indent="-457200" algn="just">
              <a:lnSpc>
                <a:spcPct val="85000"/>
              </a:lnSpc>
              <a:spcBef>
                <a:spcPct val="40000"/>
              </a:spcBef>
              <a:buClr>
                <a:schemeClr val="accent1"/>
              </a:buClr>
              <a:buSzPct val="75000"/>
              <a:buFont typeface="+mj-lt"/>
              <a:buAutoNum type="arabicPeriod"/>
            </a:pPr>
            <a:r>
              <a:rPr lang="en-US" altLang="zh-CN" sz="2000" dirty="0">
                <a:ea typeface="宋体" panose="02010600030101010101" pitchFamily="2" charset="-122"/>
              </a:rPr>
              <a:t>Allow programs to be </a:t>
            </a:r>
            <a:r>
              <a:rPr lang="en-US" altLang="zh-CN" sz="2000" dirty="0">
                <a:solidFill>
                  <a:srgbClr val="FF0000"/>
                </a:solidFill>
                <a:ea typeface="宋体" panose="02010600030101010101" pitchFamily="2" charset="-122"/>
              </a:rPr>
              <a:t>independent</a:t>
            </a:r>
            <a:r>
              <a:rPr lang="en-US" altLang="zh-CN" sz="2000" dirty="0">
                <a:ea typeface="宋体" panose="02010600030101010101" pitchFamily="2" charset="-122"/>
              </a:rPr>
              <a:t> </a:t>
            </a:r>
            <a:r>
              <a:rPr lang="en-US" altLang="zh-CN" sz="2000" dirty="0">
                <a:solidFill>
                  <a:srgbClr val="FF0000"/>
                </a:solidFill>
                <a:ea typeface="宋体" panose="02010600030101010101" pitchFamily="2" charset="-122"/>
              </a:rPr>
              <a:t>of the computer </a:t>
            </a:r>
            <a:r>
              <a:rPr lang="en-US" altLang="zh-CN" sz="2000" dirty="0">
                <a:ea typeface="宋体" panose="02010600030101010101" pitchFamily="2" charset="-122"/>
              </a:rPr>
              <a:t>on which they are developed (compilers and assemblers can translate high-level language programs to the binary instructions of any machine)</a:t>
            </a:r>
            <a:endParaRPr lang="en-US" altLang="zh-CN" sz="2000" dirty="0">
              <a:ea typeface="宋体" panose="02010600030101010101" pitchFamily="2" charset="-122"/>
            </a:endParaRPr>
          </a:p>
          <a:p>
            <a:pPr marL="952500" lvl="1" indent="-457200" algn="just">
              <a:lnSpc>
                <a:spcPct val="85000"/>
              </a:lnSpc>
              <a:spcBef>
                <a:spcPct val="40000"/>
              </a:spcBef>
              <a:buClr>
                <a:schemeClr val="accent1"/>
              </a:buClr>
              <a:buSzPct val="75000"/>
              <a:buFont typeface="+mj-lt"/>
              <a:buAutoNum type="arabicPeriod"/>
            </a:pPr>
            <a:r>
              <a:rPr lang="en-US" altLang="zh-CN" sz="2000" dirty="0">
                <a:ea typeface="宋体" panose="02010600030101010101" pitchFamily="2" charset="-122"/>
              </a:rPr>
              <a:t>Emergence of optimizing compilers that produce </a:t>
            </a:r>
            <a:r>
              <a:rPr lang="en-US" altLang="zh-CN" sz="2000" dirty="0">
                <a:solidFill>
                  <a:srgbClr val="FF0000"/>
                </a:solidFill>
                <a:ea typeface="宋体" panose="02010600030101010101" pitchFamily="2" charset="-122"/>
              </a:rPr>
              <a:t>very</a:t>
            </a:r>
            <a:r>
              <a:rPr lang="en-US" altLang="zh-CN" sz="2000" dirty="0">
                <a:ea typeface="宋体" panose="02010600030101010101" pitchFamily="2" charset="-122"/>
              </a:rPr>
              <a:t> efficient assembly code optimized for the target machine</a:t>
            </a:r>
            <a:endParaRPr lang="en-US" altLang="zh-CN" sz="2000" dirty="0">
              <a:ea typeface="宋体" panose="02010600030101010101" pitchFamily="2" charset="-122"/>
            </a:endParaRPr>
          </a:p>
          <a:p>
            <a:pPr marL="284480" indent="-246380">
              <a:lnSpc>
                <a:spcPct val="85000"/>
              </a:lnSpc>
              <a:spcBef>
                <a:spcPct val="40000"/>
              </a:spcBef>
              <a:buClr>
                <a:schemeClr val="accent1"/>
              </a:buClr>
              <a:buSzPct val="75000"/>
              <a:buFont typeface="Monotype Sorts"/>
              <a:buChar char="l"/>
            </a:pPr>
            <a:endParaRPr lang="en-US" altLang="zh-CN" sz="1200" dirty="0">
              <a:solidFill>
                <a:schemeClr val="accent1"/>
              </a:solidFill>
              <a:ea typeface="宋体" panose="02010600030101010101" pitchFamily="2" charset="-122"/>
            </a:endParaRPr>
          </a:p>
          <a:p>
            <a:pPr marL="284480" indent="-246380">
              <a:lnSpc>
                <a:spcPct val="85000"/>
              </a:lnSpc>
              <a:spcBef>
                <a:spcPct val="40000"/>
              </a:spcBef>
              <a:buClr>
                <a:schemeClr val="accent1"/>
              </a:buClr>
              <a:buSzPct val="75000"/>
              <a:buFont typeface="Wingdings" panose="05000000000000000000" pitchFamily="2" charset="2"/>
              <a:buChar char="q"/>
            </a:pPr>
            <a:r>
              <a:rPr lang="en-US" altLang="zh-CN" sz="2400" dirty="0">
                <a:solidFill>
                  <a:srgbClr val="0000FF"/>
                </a:solidFill>
                <a:ea typeface="宋体" panose="02010600030101010101" pitchFamily="2" charset="-122"/>
              </a:rPr>
              <a:t>As a result, very little programming is done today at the assembler level</a:t>
            </a:r>
            <a:endParaRPr lang="en-US" altLang="zh-CN" sz="2400" dirty="0">
              <a:solidFill>
                <a:srgbClr val="0000FF"/>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2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2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2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2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0724">
                                            <p:txEl>
                                              <p:pRg st="7" end="7"/>
                                            </p:txEl>
                                          </p:spTgt>
                                        </p:tgtEl>
                                        <p:attrNameLst>
                                          <p:attrName>style.visibility</p:attrName>
                                        </p:attrNameLst>
                                      </p:cBhvr>
                                      <p:to>
                                        <p:strVal val="visible"/>
                                      </p:to>
                                    </p:set>
                                    <p:animEffect transition="in" filter="blinds(horizontal)">
                                      <p:cBhvr>
                                        <p:cTn id="29" dur="500"/>
                                        <p:tgtEl>
                                          <p:spTgt spid="307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84213" y="200025"/>
            <a:ext cx="8259762" cy="708025"/>
          </a:xfrm>
        </p:spPr>
        <p:txBody>
          <a:bodyPr/>
          <a:lstStyle/>
          <a:p>
            <a:r>
              <a:rPr lang="en-US" altLang="zh-CN" sz="4000" smtClean="0">
                <a:ea typeface="宋体" panose="02010600030101010101" pitchFamily="2" charset="-122"/>
              </a:rPr>
              <a:t>Instruction Set Architecture (ISA)</a:t>
            </a:r>
            <a:endParaRPr lang="en-US" altLang="zh-CN" sz="4000" smtClean="0">
              <a:ea typeface="宋体" panose="02010600030101010101" pitchFamily="2" charset="-122"/>
            </a:endParaRPr>
          </a:p>
        </p:txBody>
      </p:sp>
      <p:sp>
        <p:nvSpPr>
          <p:cNvPr id="24579"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030D49E1-644E-401F-8554-ABA57D90FCDC}" type="slidenum">
              <a:rPr lang="en-AU"/>
            </a:fld>
            <a:endParaRPr lang="en-AU"/>
          </a:p>
        </p:txBody>
      </p:sp>
      <p:sp>
        <p:nvSpPr>
          <p:cNvPr id="37892" name="Rectangle 3"/>
          <p:cNvSpPr>
            <a:spLocks noGrp="1" noChangeArrowheads="1"/>
          </p:cNvSpPr>
          <p:nvPr/>
        </p:nvSpPr>
        <p:spPr bwMode="auto">
          <a:xfrm>
            <a:off x="571500" y="1285875"/>
            <a:ext cx="8153400"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gn="just">
              <a:lnSpc>
                <a:spcPct val="90000"/>
              </a:lnSpc>
              <a:spcBef>
                <a:spcPct val="65000"/>
              </a:spcBef>
              <a:buClr>
                <a:schemeClr val="accent1"/>
              </a:buClr>
              <a:buSzPct val="75000"/>
              <a:buFont typeface="Wingdings" panose="05000000000000000000" pitchFamily="2" charset="2"/>
              <a:buChar char="q"/>
            </a:pPr>
            <a:r>
              <a:rPr lang="en-US" altLang="zh-CN" sz="2400" dirty="0">
                <a:ea typeface="宋体" panose="02010600030101010101" pitchFamily="2" charset="-122"/>
              </a:rPr>
              <a:t>ISA, or simply architecture – the abstract </a:t>
            </a:r>
            <a:r>
              <a:rPr lang="en-US" altLang="zh-CN" sz="2400" dirty="0">
                <a:solidFill>
                  <a:srgbClr val="0070C0"/>
                </a:solidFill>
                <a:ea typeface="宋体" panose="02010600030101010101" pitchFamily="2" charset="-122"/>
              </a:rPr>
              <a:t>interface</a:t>
            </a:r>
            <a:r>
              <a:rPr lang="en-US" altLang="zh-CN" sz="2400" dirty="0">
                <a:ea typeface="宋体" panose="02010600030101010101" pitchFamily="2" charset="-122"/>
              </a:rPr>
              <a:t> between the hardware and the lowest level software that encompasses all the information necessary to write a machine language program, including instructions, registers, memory access, I/O, …</a:t>
            </a:r>
            <a:endParaRPr lang="en-US" altLang="zh-CN" sz="2400" dirty="0">
              <a:ea typeface="宋体" panose="02010600030101010101" pitchFamily="2" charset="-122"/>
            </a:endParaRPr>
          </a:p>
          <a:p>
            <a:pPr marL="741680" lvl="1" indent="-246380" algn="just">
              <a:lnSpc>
                <a:spcPct val="85000"/>
              </a:lnSpc>
              <a:spcBef>
                <a:spcPct val="40000"/>
              </a:spcBef>
              <a:buClr>
                <a:schemeClr val="accent1"/>
              </a:buClr>
              <a:buSzPct val="75000"/>
              <a:buFont typeface="Monotype Sorts"/>
              <a:buChar char="l"/>
            </a:pPr>
            <a:r>
              <a:rPr lang="en-US" altLang="zh-CN" sz="2000" dirty="0">
                <a:ea typeface="宋体" panose="02010600030101010101" pitchFamily="2" charset="-122"/>
              </a:rPr>
              <a:t>Enables </a:t>
            </a:r>
            <a:r>
              <a:rPr lang="en-US" altLang="zh-CN" sz="2000" dirty="0">
                <a:solidFill>
                  <a:srgbClr val="FF0000"/>
                </a:solidFill>
                <a:ea typeface="宋体" panose="02010600030101010101" pitchFamily="2" charset="-122"/>
              </a:rPr>
              <a:t>implementations</a:t>
            </a:r>
            <a:r>
              <a:rPr lang="en-US" altLang="zh-CN" sz="2000" dirty="0">
                <a:ea typeface="宋体" panose="02010600030101010101" pitchFamily="2" charset="-122"/>
              </a:rPr>
              <a:t> of varying cost and performance to run identical software</a:t>
            </a:r>
            <a:endParaRPr lang="en-US" altLang="zh-CN" sz="2000" dirty="0">
              <a:ea typeface="宋体" panose="02010600030101010101" pitchFamily="2" charset="-122"/>
            </a:endParaRPr>
          </a:p>
          <a:p>
            <a:pPr marL="741680" lvl="1" indent="-246380" algn="just">
              <a:lnSpc>
                <a:spcPct val="85000"/>
              </a:lnSpc>
              <a:spcBef>
                <a:spcPct val="40000"/>
              </a:spcBef>
              <a:buClr>
                <a:schemeClr val="accent1"/>
              </a:buClr>
              <a:buSzPct val="75000"/>
              <a:buFont typeface="Monotype Sorts"/>
              <a:buChar char="l"/>
            </a:pPr>
            <a:endParaRPr lang="en-US" altLang="zh-CN" sz="2000" dirty="0">
              <a:ea typeface="宋体" panose="02010600030101010101" pitchFamily="2" charset="-122"/>
            </a:endParaRPr>
          </a:p>
          <a:p>
            <a:pPr marL="287655" indent="-287655" algn="just">
              <a:lnSpc>
                <a:spcPct val="90000"/>
              </a:lnSpc>
              <a:spcBef>
                <a:spcPct val="65000"/>
              </a:spcBef>
              <a:buClr>
                <a:schemeClr val="accent1"/>
              </a:buClr>
              <a:buSzPct val="75000"/>
              <a:buFont typeface="Wingdings" panose="05000000000000000000" pitchFamily="2" charset="2"/>
              <a:buChar char="q"/>
            </a:pPr>
            <a:r>
              <a:rPr lang="en-US" altLang="zh-CN" sz="2400" dirty="0">
                <a:ea typeface="宋体" panose="02010600030101010101" pitchFamily="2" charset="-122"/>
              </a:rPr>
              <a:t>The combination of the basic instruction set (the ISA) and the operating system interface is called the application binary interface (ABI)</a:t>
            </a:r>
            <a:endParaRPr lang="en-US" altLang="zh-CN" sz="2400" dirty="0">
              <a:ea typeface="宋体" panose="02010600030101010101" pitchFamily="2" charset="-122"/>
            </a:endParaRPr>
          </a:p>
          <a:p>
            <a:pPr marL="741680" lvl="1" indent="-246380" algn="just">
              <a:lnSpc>
                <a:spcPct val="85000"/>
              </a:lnSpc>
              <a:spcBef>
                <a:spcPct val="40000"/>
              </a:spcBef>
              <a:buClr>
                <a:schemeClr val="accent1"/>
              </a:buClr>
              <a:buSzPct val="75000"/>
              <a:buFont typeface="Monotype Sorts"/>
              <a:buChar char="l"/>
            </a:pPr>
            <a:r>
              <a:rPr lang="en-US" altLang="zh-CN" sz="2000" dirty="0">
                <a:ea typeface="宋体" panose="02010600030101010101" pitchFamily="2" charset="-122"/>
              </a:rPr>
              <a:t>ABI – The user portion of the instruction set plus the operating system interfaces used by application programmers.  </a:t>
            </a:r>
            <a:endParaRPr lang="en-US" altLang="zh-CN" sz="2000" dirty="0">
              <a:ea typeface="宋体" panose="02010600030101010101" pitchFamily="2" charset="-122"/>
            </a:endParaRPr>
          </a:p>
          <a:p>
            <a:pPr marL="1198880" lvl="2" indent="-246380" algn="just">
              <a:lnSpc>
                <a:spcPct val="85000"/>
              </a:lnSpc>
              <a:spcBef>
                <a:spcPct val="40000"/>
              </a:spcBef>
              <a:buClr>
                <a:schemeClr val="accent1"/>
              </a:buClr>
              <a:buSzPct val="75000"/>
              <a:buFont typeface="Monotype Sorts"/>
              <a:buChar char="l"/>
            </a:pPr>
            <a:r>
              <a:rPr lang="en-US" altLang="zh-CN" sz="2000" dirty="0">
                <a:ea typeface="宋体" panose="02010600030101010101" pitchFamily="2" charset="-122"/>
              </a:rPr>
              <a:t>Defines a standard for binary portability across computers.</a:t>
            </a:r>
            <a:endParaRPr lang="en-US" altLang="zh-CN" sz="20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8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3400DF35-0857-4145-B924-F0E48C3D3DC8}" type="slidenum">
              <a:rPr lang="en-AU"/>
            </a:fld>
            <a:endParaRPr lang="en-AU"/>
          </a:p>
        </p:txBody>
      </p:sp>
      <p:sp>
        <p:nvSpPr>
          <p:cNvPr id="22531" name="Rectangle 4"/>
          <p:cNvSpPr>
            <a:spLocks noGrp="1" noChangeArrowheads="1"/>
          </p:cNvSpPr>
          <p:nvPr>
            <p:ph type="title"/>
          </p:nvPr>
        </p:nvSpPr>
        <p:spPr/>
        <p:txBody>
          <a:bodyPr/>
          <a:lstStyle/>
          <a:p>
            <a:pPr eaLnBrk="1" hangingPunct="1"/>
            <a:r>
              <a:rPr lang="en-US" altLang="zh-CN" smtClean="0">
                <a:ea typeface="宋体" panose="02010600030101010101" pitchFamily="2" charset="-122"/>
              </a:rPr>
              <a:t>Opening the Box</a:t>
            </a:r>
            <a:endParaRPr lang="en-AU" smtClean="0"/>
          </a:p>
        </p:txBody>
      </p:sp>
      <p:pic>
        <p:nvPicPr>
          <p:cNvPr id="22532" name="Picture 17" descr="f01-07-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813" y="1143000"/>
            <a:ext cx="4754562"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18" descr="f01-08-P374493"/>
          <p:cNvPicPr>
            <a:picLocks noChangeAspect="1" noChangeArrowheads="1"/>
          </p:cNvPicPr>
          <p:nvPr/>
        </p:nvPicPr>
        <p:blipFill>
          <a:blip r:embed="rId2">
            <a:extLst>
              <a:ext uri="{28A0092B-C50C-407E-A947-70E740481C1C}">
                <a14:useLocalDpi xmlns:a14="http://schemas.microsoft.com/office/drawing/2010/main" val="0"/>
              </a:ext>
            </a:extLst>
          </a:blip>
          <a:srcRect r="49309"/>
          <a:stretch>
            <a:fillRect/>
          </a:stretch>
        </p:blipFill>
        <p:spPr bwMode="auto">
          <a:xfrm>
            <a:off x="5867400" y="2087563"/>
            <a:ext cx="2736850"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zh-CN" smtClean="0">
                <a:ea typeface="宋体" panose="02010600030101010101" pitchFamily="2" charset="-122"/>
              </a:rPr>
              <a:t>Inside the Processor</a:t>
            </a:r>
            <a:endParaRPr lang="en-US" altLang="zh-CN" smtClean="0">
              <a:ea typeface="宋体" panose="02010600030101010101" pitchFamily="2" charset="-122"/>
            </a:endParaRPr>
          </a:p>
        </p:txBody>
      </p:sp>
      <p:sp>
        <p:nvSpPr>
          <p:cNvPr id="23555"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dirty="0"/>
              <a:t>Chapter 1 — Computer Abstractions and Technology — </a:t>
            </a:r>
            <a:fld id="{329DEFEB-74E3-4861-9D22-E791D9E63141}" type="slidenum">
              <a:rPr lang="en-AU" dirty="0"/>
            </a:fld>
            <a:endParaRPr lang="en-AU" dirty="0"/>
          </a:p>
        </p:txBody>
      </p:sp>
      <p:pic>
        <p:nvPicPr>
          <p:cNvPr id="2355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 y="990600"/>
            <a:ext cx="57562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4267200" y="1447800"/>
            <a:ext cx="1447800" cy="1905000"/>
          </a:xfrm>
          <a:prstGeom prst="rect">
            <a:avLst/>
          </a:prstGeom>
          <a:noFill/>
          <a:ln w="38100" algn="ctr">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zh-CN" b="1">
              <a:solidFill>
                <a:srgbClr val="FFFF00"/>
              </a:solidFill>
            </a:endParaRPr>
          </a:p>
        </p:txBody>
      </p:sp>
      <p:sp>
        <p:nvSpPr>
          <p:cNvPr id="6" name="Rectangle 6"/>
          <p:cNvSpPr>
            <a:spLocks noChangeArrowheads="1"/>
          </p:cNvSpPr>
          <p:nvPr/>
        </p:nvSpPr>
        <p:spPr bwMode="auto">
          <a:xfrm>
            <a:off x="4267200" y="4114800"/>
            <a:ext cx="1447800" cy="1905000"/>
          </a:xfrm>
          <a:prstGeom prst="rect">
            <a:avLst/>
          </a:prstGeom>
          <a:noFill/>
          <a:ln w="38100" algn="ctr">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zh-CN" b="1">
              <a:solidFill>
                <a:srgbClr val="FFFF00"/>
              </a:solidFill>
            </a:endParaRPr>
          </a:p>
        </p:txBody>
      </p:sp>
      <p:sp>
        <p:nvSpPr>
          <p:cNvPr id="7" name="Rectangle 7"/>
          <p:cNvSpPr>
            <a:spLocks noChangeArrowheads="1"/>
          </p:cNvSpPr>
          <p:nvPr/>
        </p:nvSpPr>
        <p:spPr bwMode="auto">
          <a:xfrm>
            <a:off x="1676400" y="4114800"/>
            <a:ext cx="1447800" cy="1905000"/>
          </a:xfrm>
          <a:prstGeom prst="rect">
            <a:avLst/>
          </a:prstGeom>
          <a:noFill/>
          <a:ln w="38100" algn="ctr">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zh-CN" b="1">
              <a:solidFill>
                <a:srgbClr val="FFFF00"/>
              </a:solidFill>
            </a:endParaRPr>
          </a:p>
        </p:txBody>
      </p:sp>
      <p:sp>
        <p:nvSpPr>
          <p:cNvPr id="8" name="Rectangle 9"/>
          <p:cNvSpPr>
            <a:spLocks noChangeArrowheads="1"/>
          </p:cNvSpPr>
          <p:nvPr/>
        </p:nvSpPr>
        <p:spPr bwMode="auto">
          <a:xfrm>
            <a:off x="1676400" y="1447800"/>
            <a:ext cx="1447800" cy="1905000"/>
          </a:xfrm>
          <a:prstGeom prst="rect">
            <a:avLst/>
          </a:prstGeom>
          <a:noFill/>
          <a:ln w="38100" algn="ctr">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zh-CN" b="1">
              <a:solidFill>
                <a:srgbClr val="FFFF00"/>
              </a:solidFill>
            </a:endParaRPr>
          </a:p>
        </p:txBody>
      </p:sp>
      <p:sp>
        <p:nvSpPr>
          <p:cNvPr id="9" name="Rectangle 10"/>
          <p:cNvSpPr>
            <a:spLocks noChangeArrowheads="1"/>
          </p:cNvSpPr>
          <p:nvPr/>
        </p:nvSpPr>
        <p:spPr bwMode="auto">
          <a:xfrm>
            <a:off x="1905000" y="3505200"/>
            <a:ext cx="3048000" cy="457200"/>
          </a:xfrm>
          <a:prstGeom prst="rect">
            <a:avLst/>
          </a:prstGeom>
          <a:noFill/>
          <a:ln w="38100" algn="ctr">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zh-CN" b="1">
              <a:solidFill>
                <a:srgbClr val="FFFF00"/>
              </a:solidFill>
            </a:endParaRPr>
          </a:p>
        </p:txBody>
      </p:sp>
      <p:sp>
        <p:nvSpPr>
          <p:cNvPr id="10" name="Rectangle 11"/>
          <p:cNvSpPr>
            <a:spLocks noChangeArrowheads="1"/>
          </p:cNvSpPr>
          <p:nvPr/>
        </p:nvSpPr>
        <p:spPr bwMode="auto">
          <a:xfrm>
            <a:off x="914400" y="1143000"/>
            <a:ext cx="685800" cy="5105400"/>
          </a:xfrm>
          <a:prstGeom prst="rect">
            <a:avLst/>
          </a:prstGeom>
          <a:noFill/>
          <a:ln w="38100" algn="ctr">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zh-CN" b="1">
              <a:solidFill>
                <a:srgbClr val="FFFF00"/>
              </a:solidFill>
            </a:endParaRPr>
          </a:p>
        </p:txBody>
      </p:sp>
      <p:sp>
        <p:nvSpPr>
          <p:cNvPr id="11" name="Rectangle 12"/>
          <p:cNvSpPr>
            <a:spLocks noChangeArrowheads="1"/>
          </p:cNvSpPr>
          <p:nvPr/>
        </p:nvSpPr>
        <p:spPr bwMode="auto">
          <a:xfrm>
            <a:off x="3733800" y="4114800"/>
            <a:ext cx="457200" cy="1752600"/>
          </a:xfrm>
          <a:prstGeom prst="rect">
            <a:avLst/>
          </a:prstGeom>
          <a:noFill/>
          <a:ln w="38100" algn="ctr">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zh-CN" sz="2400" b="1">
              <a:solidFill>
                <a:srgbClr val="FFFF00"/>
              </a:solidFill>
            </a:endParaRPr>
          </a:p>
        </p:txBody>
      </p:sp>
      <p:sp>
        <p:nvSpPr>
          <p:cNvPr id="12" name="Rectangle 14"/>
          <p:cNvSpPr>
            <a:spLocks noChangeArrowheads="1"/>
          </p:cNvSpPr>
          <p:nvPr/>
        </p:nvSpPr>
        <p:spPr bwMode="auto">
          <a:xfrm>
            <a:off x="3200400" y="4114800"/>
            <a:ext cx="457200" cy="1752600"/>
          </a:xfrm>
          <a:prstGeom prst="rect">
            <a:avLst/>
          </a:prstGeom>
          <a:noFill/>
          <a:ln w="38100" algn="ctr">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zh-CN" sz="2400" b="1">
              <a:solidFill>
                <a:srgbClr val="FFFF00"/>
              </a:solidFill>
            </a:endParaRPr>
          </a:p>
        </p:txBody>
      </p:sp>
      <p:sp>
        <p:nvSpPr>
          <p:cNvPr id="13" name="Rectangle 15"/>
          <p:cNvSpPr>
            <a:spLocks noChangeArrowheads="1"/>
          </p:cNvSpPr>
          <p:nvPr/>
        </p:nvSpPr>
        <p:spPr bwMode="auto">
          <a:xfrm>
            <a:off x="3200400" y="1600200"/>
            <a:ext cx="457200" cy="1752600"/>
          </a:xfrm>
          <a:prstGeom prst="rect">
            <a:avLst/>
          </a:prstGeom>
          <a:noFill/>
          <a:ln w="38100" algn="ctr">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zh-CN" sz="2400" b="1">
              <a:solidFill>
                <a:srgbClr val="FFFF00"/>
              </a:solidFill>
            </a:endParaRPr>
          </a:p>
        </p:txBody>
      </p:sp>
      <p:sp>
        <p:nvSpPr>
          <p:cNvPr id="14" name="Rectangle 16"/>
          <p:cNvSpPr>
            <a:spLocks noChangeArrowheads="1"/>
          </p:cNvSpPr>
          <p:nvPr/>
        </p:nvSpPr>
        <p:spPr bwMode="auto">
          <a:xfrm>
            <a:off x="3733800" y="1600200"/>
            <a:ext cx="457200" cy="1752600"/>
          </a:xfrm>
          <a:prstGeom prst="rect">
            <a:avLst/>
          </a:prstGeom>
          <a:noFill/>
          <a:ln w="38100" algn="ctr">
            <a:solidFill>
              <a:srgbClr val="FFFF00"/>
            </a:solidFill>
            <a:round/>
          </a:ln>
          <a:extLst>
            <a:ext uri="{909E8E84-426E-40DD-AFC4-6F175D3DCCD1}">
              <a14:hiddenFill xmlns:a14="http://schemas.microsoft.com/office/drawing/2010/main">
                <a:solidFill>
                  <a:srgbClr val="FFFFFF"/>
                </a:solidFill>
              </a14:hiddenFill>
            </a:ext>
          </a:extLst>
        </p:spPr>
        <p:txBody>
          <a:bodyPr/>
          <a:lstStyle/>
          <a:p>
            <a:endParaRPr lang="zh-CN" altLang="zh-CN" sz="2400" b="1">
              <a:solidFill>
                <a:srgbClr val="FFFF00"/>
              </a:solidFill>
            </a:endParaRPr>
          </a:p>
        </p:txBody>
      </p:sp>
      <p:sp>
        <p:nvSpPr>
          <p:cNvPr id="15" name="TextBox 17"/>
          <p:cNvSpPr txBox="1">
            <a:spLocks noChangeArrowheads="1"/>
          </p:cNvSpPr>
          <p:nvPr/>
        </p:nvSpPr>
        <p:spPr bwMode="auto">
          <a:xfrm>
            <a:off x="1981200" y="2209800"/>
            <a:ext cx="1128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a:solidFill>
                  <a:srgbClr val="FFFF00"/>
                </a:solidFill>
                <a:ea typeface="宋体" panose="02010600030101010101" pitchFamily="2" charset="-122"/>
              </a:rPr>
              <a:t>Core</a:t>
            </a:r>
            <a:r>
              <a:rPr lang="en-US" altLang="zh-CN" sz="2000" b="1">
                <a:solidFill>
                  <a:srgbClr val="FFFF00"/>
                </a:solidFill>
                <a:ea typeface="宋体" panose="02010600030101010101" pitchFamily="2" charset="-122"/>
              </a:rPr>
              <a:t> </a:t>
            </a:r>
            <a:r>
              <a:rPr lang="en-US" altLang="zh-CN" sz="2400" b="1">
                <a:solidFill>
                  <a:srgbClr val="FFFF00"/>
                </a:solidFill>
                <a:ea typeface="宋体" panose="02010600030101010101" pitchFamily="2" charset="-122"/>
              </a:rPr>
              <a:t>1</a:t>
            </a:r>
            <a:endParaRPr lang="en-US" altLang="zh-CN" sz="2400" b="1">
              <a:solidFill>
                <a:srgbClr val="FFFF00"/>
              </a:solidFill>
              <a:ea typeface="宋体" panose="02010600030101010101" pitchFamily="2" charset="-122"/>
            </a:endParaRPr>
          </a:p>
        </p:txBody>
      </p:sp>
      <p:sp>
        <p:nvSpPr>
          <p:cNvPr id="16" name="TextBox 18"/>
          <p:cNvSpPr txBox="1">
            <a:spLocks noChangeArrowheads="1"/>
          </p:cNvSpPr>
          <p:nvPr/>
        </p:nvSpPr>
        <p:spPr bwMode="auto">
          <a:xfrm>
            <a:off x="4572000" y="2209800"/>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a:solidFill>
                  <a:srgbClr val="FFFF00"/>
                </a:solidFill>
                <a:ea typeface="宋体" panose="02010600030101010101" pitchFamily="2" charset="-122"/>
              </a:rPr>
              <a:t>Core 2</a:t>
            </a:r>
            <a:endParaRPr lang="en-US" altLang="zh-CN" sz="2400" b="1">
              <a:solidFill>
                <a:srgbClr val="FFFF00"/>
              </a:solidFill>
              <a:ea typeface="宋体" panose="02010600030101010101" pitchFamily="2" charset="-122"/>
            </a:endParaRPr>
          </a:p>
        </p:txBody>
      </p:sp>
      <p:sp>
        <p:nvSpPr>
          <p:cNvPr id="17" name="TextBox 19"/>
          <p:cNvSpPr txBox="1">
            <a:spLocks noChangeArrowheads="1"/>
          </p:cNvSpPr>
          <p:nvPr/>
        </p:nvSpPr>
        <p:spPr bwMode="auto">
          <a:xfrm>
            <a:off x="1981200" y="4800600"/>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a:solidFill>
                  <a:srgbClr val="FFFF00"/>
                </a:solidFill>
                <a:ea typeface="宋体" panose="02010600030101010101" pitchFamily="2" charset="-122"/>
              </a:rPr>
              <a:t>Core 3</a:t>
            </a:r>
            <a:endParaRPr lang="en-US" altLang="zh-CN" sz="2400" b="1">
              <a:solidFill>
                <a:srgbClr val="FFFF00"/>
              </a:solidFill>
              <a:ea typeface="宋体" panose="02010600030101010101" pitchFamily="2" charset="-122"/>
            </a:endParaRPr>
          </a:p>
        </p:txBody>
      </p:sp>
      <p:sp>
        <p:nvSpPr>
          <p:cNvPr id="18" name="TextBox 20"/>
          <p:cNvSpPr txBox="1">
            <a:spLocks noChangeArrowheads="1"/>
          </p:cNvSpPr>
          <p:nvPr/>
        </p:nvSpPr>
        <p:spPr bwMode="auto">
          <a:xfrm>
            <a:off x="4495800" y="4800600"/>
            <a:ext cx="114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a:solidFill>
                  <a:srgbClr val="FFFF00"/>
                </a:solidFill>
                <a:ea typeface="宋体" panose="02010600030101010101" pitchFamily="2" charset="-122"/>
              </a:rPr>
              <a:t>Core 4</a:t>
            </a:r>
            <a:endParaRPr lang="en-US" altLang="zh-CN" sz="2400" b="1">
              <a:solidFill>
                <a:srgbClr val="FFFF00"/>
              </a:solidFill>
              <a:ea typeface="宋体" panose="02010600030101010101" pitchFamily="2" charset="-122"/>
            </a:endParaRPr>
          </a:p>
        </p:txBody>
      </p:sp>
      <p:sp>
        <p:nvSpPr>
          <p:cNvPr id="19" name="TextBox 22"/>
          <p:cNvSpPr txBox="1">
            <a:spLocks noChangeArrowheads="1"/>
          </p:cNvSpPr>
          <p:nvPr/>
        </p:nvSpPr>
        <p:spPr bwMode="auto">
          <a:xfrm>
            <a:off x="2667000" y="3581400"/>
            <a:ext cx="1944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a:solidFill>
                  <a:srgbClr val="FFFF00"/>
                </a:solidFill>
                <a:ea typeface="宋体" panose="02010600030101010101" pitchFamily="2" charset="-122"/>
              </a:rPr>
              <a:t>Northbridge</a:t>
            </a:r>
            <a:endParaRPr lang="en-US" altLang="zh-CN" sz="2400" b="1">
              <a:solidFill>
                <a:srgbClr val="FFFF00"/>
              </a:solidFill>
              <a:ea typeface="宋体" panose="02010600030101010101" pitchFamily="2" charset="-122"/>
            </a:endParaRPr>
          </a:p>
        </p:txBody>
      </p:sp>
      <p:sp>
        <p:nvSpPr>
          <p:cNvPr id="20" name="TextBox 23"/>
          <p:cNvSpPr txBox="1">
            <a:spLocks noChangeArrowheads="1"/>
          </p:cNvSpPr>
          <p:nvPr/>
        </p:nvSpPr>
        <p:spPr bwMode="auto">
          <a:xfrm rot="-5400000">
            <a:off x="2547144" y="2248694"/>
            <a:ext cx="16748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a:solidFill>
                  <a:srgbClr val="FFFF00"/>
                </a:solidFill>
                <a:ea typeface="宋体" panose="02010600030101010101" pitchFamily="2" charset="-122"/>
              </a:rPr>
              <a:t>512KB L2 </a:t>
            </a:r>
            <a:endParaRPr lang="en-US" altLang="zh-CN" sz="2400" b="1">
              <a:solidFill>
                <a:srgbClr val="FFFF00"/>
              </a:solidFill>
              <a:ea typeface="宋体" panose="02010600030101010101" pitchFamily="2" charset="-122"/>
            </a:endParaRPr>
          </a:p>
        </p:txBody>
      </p:sp>
      <p:sp>
        <p:nvSpPr>
          <p:cNvPr id="21" name="TextBox 24"/>
          <p:cNvSpPr txBox="1">
            <a:spLocks noChangeArrowheads="1"/>
          </p:cNvSpPr>
          <p:nvPr/>
        </p:nvSpPr>
        <p:spPr bwMode="auto">
          <a:xfrm rot="-5400000">
            <a:off x="3080544" y="2248694"/>
            <a:ext cx="16748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a:solidFill>
                  <a:srgbClr val="FFFF00"/>
                </a:solidFill>
                <a:ea typeface="宋体" panose="02010600030101010101" pitchFamily="2" charset="-122"/>
              </a:rPr>
              <a:t>512KB L2 </a:t>
            </a:r>
            <a:endParaRPr lang="en-US" altLang="zh-CN" sz="2400" b="1">
              <a:solidFill>
                <a:srgbClr val="FFFF00"/>
              </a:solidFill>
              <a:ea typeface="宋体" panose="02010600030101010101" pitchFamily="2" charset="-122"/>
            </a:endParaRPr>
          </a:p>
        </p:txBody>
      </p:sp>
      <p:sp>
        <p:nvSpPr>
          <p:cNvPr id="22" name="TextBox 25"/>
          <p:cNvSpPr txBox="1">
            <a:spLocks noChangeArrowheads="1"/>
          </p:cNvSpPr>
          <p:nvPr/>
        </p:nvSpPr>
        <p:spPr bwMode="auto">
          <a:xfrm rot="-5400000">
            <a:off x="3080544" y="4763294"/>
            <a:ext cx="16748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a:solidFill>
                  <a:srgbClr val="FFFF00"/>
                </a:solidFill>
                <a:ea typeface="宋体" panose="02010600030101010101" pitchFamily="2" charset="-122"/>
              </a:rPr>
              <a:t>512KB L2 </a:t>
            </a:r>
            <a:endParaRPr lang="en-US" altLang="zh-CN" sz="2400" b="1">
              <a:solidFill>
                <a:srgbClr val="FFFF00"/>
              </a:solidFill>
              <a:ea typeface="宋体" panose="02010600030101010101" pitchFamily="2" charset="-122"/>
            </a:endParaRPr>
          </a:p>
        </p:txBody>
      </p:sp>
      <p:sp>
        <p:nvSpPr>
          <p:cNvPr id="23" name="TextBox 26"/>
          <p:cNvSpPr txBox="1">
            <a:spLocks noChangeArrowheads="1"/>
          </p:cNvSpPr>
          <p:nvPr/>
        </p:nvSpPr>
        <p:spPr bwMode="auto">
          <a:xfrm rot="-5400000">
            <a:off x="2547144" y="4763294"/>
            <a:ext cx="16748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a:solidFill>
                  <a:srgbClr val="FFFF00"/>
                </a:solidFill>
                <a:ea typeface="宋体" panose="02010600030101010101" pitchFamily="2" charset="-122"/>
              </a:rPr>
              <a:t>512KB L2 </a:t>
            </a:r>
            <a:endParaRPr lang="en-US" altLang="zh-CN" sz="2400" b="1">
              <a:solidFill>
                <a:srgbClr val="FFFF00"/>
              </a:solidFill>
              <a:ea typeface="宋体" panose="02010600030101010101" pitchFamily="2" charset="-122"/>
            </a:endParaRPr>
          </a:p>
        </p:txBody>
      </p:sp>
      <p:sp>
        <p:nvSpPr>
          <p:cNvPr id="24" name="TextBox 27"/>
          <p:cNvSpPr txBox="1">
            <a:spLocks noChangeArrowheads="1"/>
          </p:cNvSpPr>
          <p:nvPr/>
        </p:nvSpPr>
        <p:spPr bwMode="auto">
          <a:xfrm rot="-5400000">
            <a:off x="-758825" y="3595688"/>
            <a:ext cx="40211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800" b="1">
                <a:solidFill>
                  <a:srgbClr val="FFFF00"/>
                </a:solidFill>
                <a:ea typeface="宋体" panose="02010600030101010101" pitchFamily="2" charset="-122"/>
              </a:rPr>
              <a:t>2MB shared L3 Cache </a:t>
            </a:r>
            <a:endParaRPr lang="en-US" altLang="zh-CN" sz="2800" b="1">
              <a:solidFill>
                <a:srgbClr val="FFFF00"/>
              </a:solidFill>
              <a:ea typeface="宋体" panose="02010600030101010101" pitchFamily="2" charset="-122"/>
            </a:endParaRPr>
          </a:p>
        </p:txBody>
      </p:sp>
      <p:sp>
        <p:nvSpPr>
          <p:cNvPr id="25" name="Content Placeholder 2"/>
          <p:cNvSpPr txBox="1"/>
          <p:nvPr/>
        </p:nvSpPr>
        <p:spPr bwMode="auto">
          <a:xfrm>
            <a:off x="6472238" y="1057275"/>
            <a:ext cx="2571750" cy="4098925"/>
          </a:xfrm>
          <a:prstGeom prst="rect">
            <a:avLst/>
          </a:prstGeom>
          <a:noFill/>
          <a:ln w="12700">
            <a:noFill/>
            <a:miter lim="800000"/>
          </a:ln>
          <a:effectLst/>
        </p:spPr>
        <p:txBody>
          <a:bodyPr lIns="63500" tIns="25400" rIns="63500" bIns="25400">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pPr marL="287655" indent="-287655">
              <a:lnSpc>
                <a:spcPct val="90000"/>
              </a:lnSpc>
              <a:spcBef>
                <a:spcPct val="65000"/>
              </a:spcBef>
              <a:buClr>
                <a:schemeClr val="accent1"/>
              </a:buClr>
              <a:buSzPct val="75000"/>
              <a:buFont typeface="Wingdings" panose="05000000000000000000" pitchFamily="2" charset="2"/>
              <a:buChar char="q"/>
              <a:defRPr/>
            </a:pPr>
            <a:r>
              <a:rPr lang="en-US" sz="2000" dirty="0" smtClean="0">
                <a:solidFill>
                  <a:srgbClr val="FF0000"/>
                </a:solidFill>
                <a:latin typeface="+mj-lt"/>
              </a:rPr>
              <a:t>AMD’s Barcelona Multicore Chip</a:t>
            </a:r>
            <a:endParaRPr lang="en-US" sz="2000" kern="0" dirty="0" smtClean="0">
              <a:solidFill>
                <a:srgbClr val="FF0000"/>
              </a:solidFill>
              <a:latin typeface="+mj-lt"/>
            </a:endParaRPr>
          </a:p>
          <a:p>
            <a:pPr marL="287655" indent="-287655">
              <a:lnSpc>
                <a:spcPct val="90000"/>
              </a:lnSpc>
              <a:spcBef>
                <a:spcPct val="65000"/>
              </a:spcBef>
              <a:buClr>
                <a:schemeClr val="accent1"/>
              </a:buClr>
              <a:buSzPct val="75000"/>
              <a:buFont typeface="Wingdings" panose="05000000000000000000" pitchFamily="2" charset="2"/>
              <a:buChar char="q"/>
              <a:defRPr/>
            </a:pPr>
            <a:r>
              <a:rPr lang="en-US" sz="2000" kern="0" dirty="0" smtClean="0">
                <a:solidFill>
                  <a:schemeClr val="tx1"/>
                </a:solidFill>
                <a:latin typeface="+mn-lt"/>
              </a:rPr>
              <a:t>Four </a:t>
            </a:r>
            <a:r>
              <a:rPr lang="en-US" sz="2000" kern="0" dirty="0">
                <a:solidFill>
                  <a:schemeClr val="tx1"/>
                </a:solidFill>
                <a:latin typeface="+mn-lt"/>
              </a:rPr>
              <a:t>out-of-order cores on one chip</a:t>
            </a:r>
            <a:endParaRPr lang="en-US" sz="2000" kern="0" dirty="0">
              <a:solidFill>
                <a:schemeClr val="tx1"/>
              </a:solidFill>
              <a:latin typeface="+mn-lt"/>
            </a:endParaRPr>
          </a:p>
          <a:p>
            <a:pPr marL="287655" indent="-287655">
              <a:lnSpc>
                <a:spcPct val="90000"/>
              </a:lnSpc>
              <a:spcBef>
                <a:spcPct val="65000"/>
              </a:spcBef>
              <a:buClr>
                <a:schemeClr val="accent1"/>
              </a:buClr>
              <a:buSzPct val="75000"/>
              <a:buFont typeface="Wingdings" panose="05000000000000000000" pitchFamily="2" charset="2"/>
              <a:buChar char="q"/>
              <a:defRPr/>
            </a:pPr>
            <a:r>
              <a:rPr lang="en-US" sz="2000" kern="0" dirty="0">
                <a:solidFill>
                  <a:schemeClr val="tx1"/>
                </a:solidFill>
                <a:latin typeface="+mn-lt"/>
              </a:rPr>
              <a:t>1.9 GHz clock rate</a:t>
            </a:r>
            <a:endParaRPr lang="en-US" sz="2000" kern="0" dirty="0">
              <a:solidFill>
                <a:schemeClr val="tx1"/>
              </a:solidFill>
              <a:latin typeface="+mn-lt"/>
            </a:endParaRPr>
          </a:p>
          <a:p>
            <a:pPr marL="287655" indent="-287655">
              <a:lnSpc>
                <a:spcPct val="90000"/>
              </a:lnSpc>
              <a:spcBef>
                <a:spcPct val="65000"/>
              </a:spcBef>
              <a:buClr>
                <a:schemeClr val="accent1"/>
              </a:buClr>
              <a:buSzPct val="75000"/>
              <a:buFont typeface="Wingdings" panose="05000000000000000000" pitchFamily="2" charset="2"/>
              <a:buChar char="q"/>
              <a:defRPr/>
            </a:pPr>
            <a:r>
              <a:rPr lang="en-US" sz="2000" kern="0" dirty="0">
                <a:solidFill>
                  <a:schemeClr val="tx1"/>
                </a:solidFill>
                <a:latin typeface="+mn-lt"/>
              </a:rPr>
              <a:t>65nm technology</a:t>
            </a:r>
            <a:endParaRPr lang="en-US" sz="2000" kern="0" dirty="0">
              <a:solidFill>
                <a:schemeClr val="tx1"/>
              </a:solidFill>
              <a:latin typeface="+mn-lt"/>
            </a:endParaRPr>
          </a:p>
          <a:p>
            <a:pPr marL="287655" indent="-287655">
              <a:lnSpc>
                <a:spcPct val="90000"/>
              </a:lnSpc>
              <a:spcBef>
                <a:spcPct val="65000"/>
              </a:spcBef>
              <a:buClr>
                <a:schemeClr val="accent1"/>
              </a:buClr>
              <a:buSzPct val="75000"/>
              <a:buFont typeface="Wingdings" panose="05000000000000000000" pitchFamily="2" charset="2"/>
              <a:buChar char="q"/>
              <a:defRPr/>
            </a:pPr>
            <a:r>
              <a:rPr lang="en-US" sz="2000" kern="0" dirty="0">
                <a:solidFill>
                  <a:schemeClr val="tx1"/>
                </a:solidFill>
                <a:latin typeface="+mn-lt"/>
              </a:rPr>
              <a:t>Three levels of caches (L1, L2, L3) on chip</a:t>
            </a:r>
            <a:endParaRPr lang="en-US" sz="2000" kern="0" dirty="0">
              <a:solidFill>
                <a:schemeClr val="tx1"/>
              </a:solidFill>
              <a:latin typeface="+mn-lt"/>
            </a:endParaRPr>
          </a:p>
          <a:p>
            <a:pPr marL="287655" indent="-287655">
              <a:lnSpc>
                <a:spcPct val="90000"/>
              </a:lnSpc>
              <a:spcBef>
                <a:spcPct val="65000"/>
              </a:spcBef>
              <a:buClr>
                <a:schemeClr val="accent1"/>
              </a:buClr>
              <a:buSzPct val="75000"/>
              <a:buFont typeface="Wingdings" panose="05000000000000000000" pitchFamily="2" charset="2"/>
              <a:buChar char="q"/>
              <a:defRPr/>
            </a:pPr>
            <a:r>
              <a:rPr lang="en-US" sz="2000" kern="0" dirty="0">
                <a:solidFill>
                  <a:schemeClr val="tx1"/>
                </a:solidFill>
                <a:latin typeface="+mn-lt"/>
              </a:rPr>
              <a:t>Integrated </a:t>
            </a:r>
            <a:r>
              <a:rPr lang="en-US" sz="2000" kern="0" dirty="0" smtClean="0">
                <a:solidFill>
                  <a:schemeClr val="tx1"/>
                </a:solidFill>
                <a:latin typeface="+mn-lt"/>
              </a:rPr>
              <a:t>Northbridge</a:t>
            </a:r>
            <a:endParaRPr lang="en-US" sz="2000" kern="0" dirty="0">
              <a:solidFill>
                <a:schemeClr val="tx1"/>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81C2BCC3-3ED4-4D2A-AC8A-B4136B95184B}" type="slidenum">
              <a:rPr lang="en-AU"/>
            </a:fld>
            <a:endParaRPr lang="en-AU"/>
          </a:p>
        </p:txBody>
      </p:sp>
      <p:pic>
        <p:nvPicPr>
          <p:cNvPr id="21507" name="Picture 13" descr="f01-04-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379663"/>
            <a:ext cx="4643438"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Components of a Computer</a:t>
            </a:r>
            <a:endParaRPr lang="en-AU" smtClean="0"/>
          </a:p>
        </p:txBody>
      </p:sp>
      <p:sp>
        <p:nvSpPr>
          <p:cNvPr id="34821" name="Rectangle 7"/>
          <p:cNvSpPr>
            <a:spLocks noGrp="1" noChangeArrowheads="1"/>
          </p:cNvSpPr>
          <p:nvPr>
            <p:ph type="body" sz="half" idx="2"/>
          </p:nvPr>
        </p:nvSpPr>
        <p:spPr>
          <a:xfrm>
            <a:off x="4214813" y="1125538"/>
            <a:ext cx="4929187" cy="5111750"/>
          </a:xfrm>
        </p:spPr>
        <p:txBody>
          <a:bodyPr/>
          <a:lstStyle/>
          <a:p>
            <a:pPr eaLnBrk="1" hangingPunct="1"/>
            <a:r>
              <a:rPr lang="en-US" altLang="zh-CN" sz="2800" smtClean="0">
                <a:ea typeface="宋体" panose="02010600030101010101" pitchFamily="2" charset="-122"/>
              </a:rPr>
              <a:t>Five main components</a:t>
            </a:r>
            <a:endParaRPr lang="en-US" altLang="zh-CN" sz="2800" smtClean="0">
              <a:ea typeface="宋体" panose="02010600030101010101" pitchFamily="2" charset="-122"/>
            </a:endParaRPr>
          </a:p>
          <a:p>
            <a:pPr lvl="1" eaLnBrk="1" hangingPunct="1"/>
            <a:r>
              <a:rPr lang="en-US" altLang="zh-CN" sz="2400" smtClean="0">
                <a:ea typeface="宋体" panose="02010600030101010101" pitchFamily="2" charset="-122"/>
              </a:rPr>
              <a:t>Input, output, memory, datapath, control</a:t>
            </a:r>
            <a:endParaRPr lang="en-US" altLang="zh-CN" sz="2400" smtClean="0">
              <a:ea typeface="宋体" panose="02010600030101010101" pitchFamily="2" charset="-122"/>
            </a:endParaRPr>
          </a:p>
          <a:p>
            <a:pPr lvl="1" eaLnBrk="1" hangingPunct="1"/>
            <a:r>
              <a:rPr lang="en-US" altLang="zh-CN" sz="2400" smtClean="0">
                <a:solidFill>
                  <a:srgbClr val="FF0000"/>
                </a:solidFill>
                <a:ea typeface="宋体" panose="02010600030101010101" pitchFamily="2" charset="-122"/>
              </a:rPr>
              <a:t>Datapath + Control = Processor</a:t>
            </a:r>
            <a:endParaRPr lang="en-US" altLang="zh-CN" sz="2400" smtClean="0">
              <a:ea typeface="宋体" panose="02010600030101010101" pitchFamily="2" charset="-122"/>
            </a:endParaRPr>
          </a:p>
          <a:p>
            <a:pPr eaLnBrk="1" hangingPunct="1"/>
            <a:r>
              <a:rPr lang="en-US" altLang="zh-CN" sz="2800" smtClean="0">
                <a:ea typeface="宋体" panose="02010600030101010101" pitchFamily="2" charset="-122"/>
              </a:rPr>
              <a:t>Same components for</a:t>
            </a:r>
            <a:br>
              <a:rPr lang="en-US" altLang="zh-CN" sz="2800" smtClean="0">
                <a:ea typeface="宋体" panose="02010600030101010101" pitchFamily="2" charset="-122"/>
              </a:rPr>
            </a:br>
            <a:r>
              <a:rPr lang="en-US" altLang="zh-CN" sz="2800" smtClean="0">
                <a:ea typeface="宋体" panose="02010600030101010101" pitchFamily="2" charset="-122"/>
              </a:rPr>
              <a:t>all kinds of computers</a:t>
            </a:r>
            <a:endParaRPr lang="en-US" altLang="zh-CN" sz="2800" smtClean="0">
              <a:ea typeface="宋体" panose="02010600030101010101" pitchFamily="2" charset="-122"/>
            </a:endParaRPr>
          </a:p>
          <a:p>
            <a:pPr lvl="1" eaLnBrk="1" hangingPunct="1"/>
            <a:r>
              <a:rPr lang="en-US" altLang="zh-CN" sz="2400" smtClean="0">
                <a:ea typeface="宋体" panose="02010600030101010101" pitchFamily="2" charset="-122"/>
              </a:rPr>
              <a:t>Desktop, server, embedded</a:t>
            </a:r>
            <a:endParaRPr lang="en-US" altLang="zh-CN" smtClean="0">
              <a:ea typeface="宋体" panose="02010600030101010101" pitchFamily="2" charset="-122"/>
            </a:endParaRPr>
          </a:p>
          <a:p>
            <a:pPr eaLnBrk="1" hangingPunct="1"/>
            <a:r>
              <a:rPr lang="en-US" altLang="zh-CN" sz="2800" smtClean="0">
                <a:ea typeface="宋体" panose="02010600030101010101" pitchFamily="2" charset="-122"/>
              </a:rPr>
              <a:t>Input/output includes</a:t>
            </a:r>
            <a:endParaRPr lang="en-US" altLang="zh-CN" sz="2800" smtClean="0">
              <a:ea typeface="宋体" panose="02010600030101010101" pitchFamily="2" charset="-122"/>
            </a:endParaRPr>
          </a:p>
          <a:p>
            <a:pPr lvl="1" eaLnBrk="1" hangingPunct="1"/>
            <a:r>
              <a:rPr lang="en-US" altLang="zh-CN" sz="2400" smtClean="0">
                <a:ea typeface="宋体" panose="02010600030101010101" pitchFamily="2" charset="-122"/>
              </a:rPr>
              <a:t>User-interface devices, storage devices, network adapters</a:t>
            </a:r>
            <a:endParaRPr lang="en-US" altLang="zh-CN" sz="2400" smtClean="0">
              <a:ea typeface="宋体" panose="02010600030101010101" pitchFamily="2" charset="-122"/>
            </a:endParaRPr>
          </a:p>
        </p:txBody>
      </p:sp>
      <p:sp>
        <p:nvSpPr>
          <p:cNvPr id="21510" name="Text Box 9"/>
          <p:cNvSpPr txBox="1">
            <a:spLocks noChangeArrowheads="1"/>
          </p:cNvSpPr>
          <p:nvPr/>
        </p:nvSpPr>
        <p:spPr bwMode="auto">
          <a:xfrm rot="5400000">
            <a:off x="7719219" y="1058069"/>
            <a:ext cx="24828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chemeClr val="folHlink"/>
                </a:solidFill>
                <a:ea typeface="宋体" panose="02010600030101010101" pitchFamily="2" charset="-122"/>
              </a:rPr>
              <a:t>§1.3 Under the Covers</a:t>
            </a:r>
            <a:endParaRPr lang="en-US" altLang="zh-CN">
              <a:solidFill>
                <a:schemeClr val="folHlink"/>
              </a:solidFill>
              <a:ea typeface="宋体" panose="02010600030101010101" pitchFamily="2" charset="-122"/>
            </a:endParaRPr>
          </a:p>
        </p:txBody>
      </p:sp>
      <p:sp>
        <p:nvSpPr>
          <p:cNvPr id="21511" name="Text Box 11"/>
          <p:cNvSpPr txBox="1">
            <a:spLocks noChangeArrowheads="1"/>
          </p:cNvSpPr>
          <p:nvPr/>
        </p:nvSpPr>
        <p:spPr bwMode="auto">
          <a:xfrm>
            <a:off x="684213" y="1258888"/>
            <a:ext cx="2865437" cy="4619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a:solidFill>
                  <a:srgbClr val="FF0000"/>
                </a:solidFill>
                <a:latin typeface="Arial Black" panose="020B0A04020102020204" pitchFamily="34" charset="0"/>
                <a:ea typeface="宋体" panose="02010600030101010101" pitchFamily="2" charset="-122"/>
              </a:rPr>
              <a:t>The BIG Picture</a:t>
            </a:r>
            <a:endParaRPr lang="en-US" altLang="zh-CN" sz="2400" b="1">
              <a:solidFill>
                <a:srgbClr val="FF0000"/>
              </a:solidFill>
              <a:latin typeface="Arial Black" panose="020B0A040201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2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82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82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5" descr="f04-17-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4"/>
          <p:cNvSpPr>
            <a:spLocks noGrp="1" noChangeArrowheads="1"/>
          </p:cNvSpPr>
          <p:nvPr>
            <p:ph type="title"/>
          </p:nvPr>
        </p:nvSpPr>
        <p:spPr/>
        <p:txBody>
          <a:bodyPr/>
          <a:lstStyle/>
          <a:p>
            <a:pPr eaLnBrk="1" hangingPunct="1"/>
            <a:r>
              <a:rPr lang="en-AU" altLang="zh-CN" dirty="0" smtClean="0">
                <a:ea typeface="宋体" panose="02010600030101010101" pitchFamily="2" charset="-122"/>
              </a:rPr>
              <a:t>Inside the Processor</a:t>
            </a:r>
            <a:endParaRPr lang="en-AU" altLang="zh-CN" dirty="0" smtClean="0">
              <a:ea typeface="宋体" panose="02010600030101010101" pitchFamily="2" charset="-122"/>
            </a:endParaRPr>
          </a:p>
        </p:txBody>
      </p:sp>
      <p:sp>
        <p:nvSpPr>
          <p:cNvPr id="5" name="Footer Placeholder 2"/>
          <p:cNvSpPr>
            <a:spLocks noGrp="1"/>
          </p:cNvSpPr>
          <p:nvPr>
            <p:ph type="ftr" sz="quarter" idx="10"/>
          </p:nvPr>
        </p:nvSpPr>
        <p:spPr>
          <a:xfrm>
            <a:off x="1692275" y="6381750"/>
            <a:ext cx="7272338" cy="358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dirty="0"/>
              <a:t>Chapter 1 — Computer Abstractions and Technology — </a:t>
            </a:r>
            <a:fld id="{329DEFEB-74E3-4861-9D22-E791D9E63141}" type="slidenum">
              <a:rPr lang="en-AU" dirty="0"/>
            </a:fld>
            <a:endParaRPr lang="en-AU"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16773025-5946-402E-A604-5C086F4AF315}" type="slidenum">
              <a:rPr lang="en-AU"/>
            </a:fld>
            <a:endParaRPr lang="en-AU"/>
          </a:p>
        </p:txBody>
      </p:sp>
      <p:pic>
        <p:nvPicPr>
          <p:cNvPr id="5" name="Picture 4" descr="Microprocessor_Chart"/>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90650" y="384175"/>
            <a:ext cx="7294563" cy="599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428625" y="5143500"/>
            <a:ext cx="8002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dirty="0" smtClean="0">
                <a:solidFill>
                  <a:srgbClr val="FF0000"/>
                </a:solidFill>
                <a:ea typeface="宋体" panose="02010600030101010101" pitchFamily="2" charset="-122"/>
              </a:rPr>
              <a:t>Intel </a:t>
            </a:r>
            <a:r>
              <a:rPr lang="en-US" altLang="zh-CN" dirty="0">
                <a:solidFill>
                  <a:srgbClr val="FF0000"/>
                </a:solidFill>
                <a:ea typeface="宋体" panose="02010600030101010101" pitchFamily="2" charset="-122"/>
              </a:rPr>
              <a:t>®</a:t>
            </a:r>
            <a:endParaRPr lang="en-US" altLang="zh-CN" dirty="0">
              <a:solidFill>
                <a:srgbClr val="FF0000"/>
              </a:solidFill>
              <a:ea typeface="宋体" panose="02010600030101010101" pitchFamily="2" charset="-122"/>
            </a:endParaRPr>
          </a:p>
        </p:txBody>
      </p:sp>
      <p:sp>
        <p:nvSpPr>
          <p:cNvPr id="7" name="Text Box 7"/>
          <p:cNvSpPr txBox="1">
            <a:spLocks noChangeArrowheads="1"/>
          </p:cNvSpPr>
          <p:nvPr/>
        </p:nvSpPr>
        <p:spPr bwMode="auto">
          <a:xfrm>
            <a:off x="6048375" y="1150938"/>
            <a:ext cx="2425700" cy="120015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400">
                <a:solidFill>
                  <a:srgbClr val="FF0000"/>
                </a:solidFill>
                <a:ea typeface="宋体" panose="02010600030101010101" pitchFamily="2" charset="-122"/>
              </a:rPr>
              <a:t>Dual Core Itanium with 1.7B transistors</a:t>
            </a:r>
            <a:endParaRPr lang="en-US" altLang="zh-CN" sz="2400">
              <a:solidFill>
                <a:srgbClr val="FF0000"/>
              </a:solidFill>
              <a:ea typeface="宋体" panose="02010600030101010101" pitchFamily="2" charset="-122"/>
            </a:endParaRPr>
          </a:p>
        </p:txBody>
      </p:sp>
      <p:sp>
        <p:nvSpPr>
          <p:cNvPr id="8" name="AutoShape 6"/>
          <p:cNvSpPr>
            <a:spLocks noChangeArrowheads="1"/>
          </p:cNvSpPr>
          <p:nvPr/>
        </p:nvSpPr>
        <p:spPr bwMode="auto">
          <a:xfrm>
            <a:off x="998538" y="3160713"/>
            <a:ext cx="2974975" cy="1746250"/>
          </a:xfrm>
          <a:prstGeom prst="cloudCallout">
            <a:avLst>
              <a:gd name="adj1" fmla="val 97227"/>
              <a:gd name="adj2" fmla="val 25384"/>
            </a:avLst>
          </a:prstGeom>
          <a:solidFill>
            <a:schemeClr val="bg1"/>
          </a:solidFill>
          <a:ln w="12700">
            <a:solidFill>
              <a:schemeClr val="tx1"/>
            </a:solidFill>
            <a:round/>
          </a:ln>
        </p:spPr>
        <p:txBody>
          <a:bodyPr/>
          <a:lstStyle/>
          <a:p>
            <a:pPr algn="ctr"/>
            <a:r>
              <a:rPr lang="en-US" altLang="zh-CN" sz="2600" dirty="0">
                <a:solidFill>
                  <a:srgbClr val="FF0000"/>
                </a:solidFill>
                <a:ea typeface="宋体" panose="02010600030101010101" pitchFamily="2" charset="-122"/>
              </a:rPr>
              <a:t>feature size</a:t>
            </a:r>
            <a:endParaRPr lang="en-US" altLang="zh-CN" sz="2600" dirty="0">
              <a:solidFill>
                <a:srgbClr val="FF0000"/>
              </a:solidFill>
              <a:ea typeface="宋体" panose="02010600030101010101" pitchFamily="2" charset="-122"/>
            </a:endParaRPr>
          </a:p>
          <a:p>
            <a:pPr algn="ctr"/>
            <a:r>
              <a:rPr lang="en-US" altLang="zh-CN" sz="2600" dirty="0">
                <a:solidFill>
                  <a:srgbClr val="FF0000"/>
                </a:solidFill>
                <a:ea typeface="宋体" panose="02010600030101010101" pitchFamily="2" charset="-122"/>
              </a:rPr>
              <a:t>&amp;</a:t>
            </a:r>
            <a:endParaRPr lang="en-US" altLang="zh-CN" sz="2600" dirty="0">
              <a:solidFill>
                <a:srgbClr val="FF0000"/>
              </a:solidFill>
              <a:ea typeface="宋体" panose="02010600030101010101" pitchFamily="2" charset="-122"/>
            </a:endParaRPr>
          </a:p>
          <a:p>
            <a:pPr algn="ctr"/>
            <a:r>
              <a:rPr lang="en-US" altLang="zh-CN" sz="2600" dirty="0">
                <a:solidFill>
                  <a:srgbClr val="FF0000"/>
                </a:solidFill>
                <a:ea typeface="宋体" panose="02010600030101010101" pitchFamily="2" charset="-122"/>
              </a:rPr>
              <a:t>die size</a:t>
            </a:r>
            <a:endParaRPr lang="en-US" altLang="zh-CN" sz="2600" dirty="0">
              <a:solidFill>
                <a:srgbClr val="FF0000"/>
              </a:solidFill>
              <a:ea typeface="宋体" panose="02010600030101010101" pitchFamily="2" charset="-122"/>
            </a:endParaRPr>
          </a:p>
        </p:txBody>
      </p:sp>
      <p:sp>
        <p:nvSpPr>
          <p:cNvPr id="9" name="TextBox 8"/>
          <p:cNvSpPr txBox="1">
            <a:spLocks noChangeArrowheads="1"/>
          </p:cNvSpPr>
          <p:nvPr/>
        </p:nvSpPr>
        <p:spPr bwMode="auto">
          <a:xfrm>
            <a:off x="769938" y="1103313"/>
            <a:ext cx="4648200" cy="1712912"/>
          </a:xfrm>
          <a:prstGeom prst="rect">
            <a:avLst/>
          </a:prstGeom>
          <a:noFill/>
          <a:ln w="12700">
            <a:noFill/>
            <a:miter lim="800000"/>
          </a:ln>
        </p:spPr>
        <p:txBody>
          <a:bodyPr lIns="63500" tIns="25400" rIns="63500" bIns="25400">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pPr marL="287655" indent="-287655">
              <a:lnSpc>
                <a:spcPct val="90000"/>
              </a:lnSpc>
              <a:spcBef>
                <a:spcPct val="65000"/>
              </a:spcBef>
              <a:buClr>
                <a:schemeClr val="accent1"/>
              </a:buClr>
              <a:buSzPct val="75000"/>
              <a:buFont typeface="Wingdings" panose="05000000000000000000" pitchFamily="2" charset="2"/>
              <a:buChar char="q"/>
              <a:defRPr/>
            </a:pPr>
            <a:r>
              <a:rPr lang="en-US" sz="2400" kern="0" dirty="0">
                <a:solidFill>
                  <a:schemeClr val="tx1"/>
                </a:solidFill>
                <a:latin typeface="Arial" panose="020B0604020202020204" pitchFamily="34" charset="0"/>
              </a:rPr>
              <a:t>In 1965, Intel’s Gordon Moore predicted that the </a:t>
            </a:r>
            <a:r>
              <a:rPr lang="en-US" sz="2400" kern="0" dirty="0">
                <a:solidFill>
                  <a:srgbClr val="0000D0"/>
                </a:solidFill>
                <a:latin typeface="Arial" panose="020B0604020202020204" pitchFamily="34" charset="0"/>
              </a:rPr>
              <a:t>number of transistors that can be integrated on single chip would double about every two years</a:t>
            </a:r>
            <a:endParaRPr lang="en-US" sz="2400" kern="0" dirty="0">
              <a:solidFill>
                <a:srgbClr val="0000D0"/>
              </a:solidFill>
              <a:latin typeface="Arial" panose="020B0604020202020204" pitchFamily="34" charset="0"/>
            </a:endParaRPr>
          </a:p>
        </p:txBody>
      </p:sp>
      <p:sp>
        <p:nvSpPr>
          <p:cNvPr id="10" name="TextBox 7"/>
          <p:cNvSpPr txBox="1"/>
          <p:nvPr/>
        </p:nvSpPr>
        <p:spPr>
          <a:xfrm>
            <a:off x="7933444" y="3313136"/>
            <a:ext cx="1210588" cy="369332"/>
          </a:xfrm>
          <a:prstGeom prst="rect">
            <a:avLst/>
          </a:prstGeom>
          <a:noFill/>
          <a:scene3d>
            <a:camera prst="orthographicFront">
              <a:rot lat="300000" lon="0" rev="0"/>
            </a:camera>
            <a:lightRig rig="threePt" dir="t"/>
          </a:scene3d>
        </p:spPr>
        <p:txBody>
          <a:bodyPr wrap="none">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pPr>
              <a:defRPr/>
            </a:pPr>
            <a:r>
              <a:rPr lang="en-US" dirty="0">
                <a:solidFill>
                  <a:srgbClr val="FF0000"/>
                </a:solidFill>
                <a:latin typeface="Arial" panose="020B0604020202020204" pitchFamily="34" charset="0"/>
              </a:rPr>
              <a:t>Log Scale</a:t>
            </a:r>
            <a:endParaRPr lang="en-US" dirty="0">
              <a:solidFill>
                <a:srgbClr val="FF0000"/>
              </a:solidFill>
              <a:latin typeface="Arial" panose="020B0604020202020204" pitchFamily="34" charset="0"/>
            </a:endParaRPr>
          </a:p>
        </p:txBody>
      </p:sp>
      <p:sp>
        <p:nvSpPr>
          <p:cNvPr id="12" name="Title 1"/>
          <p:cNvSpPr txBox="1"/>
          <p:nvPr/>
        </p:nvSpPr>
        <p:spPr bwMode="auto">
          <a:xfrm>
            <a:off x="571500" y="142875"/>
            <a:ext cx="8259763" cy="762000"/>
          </a:xfrm>
          <a:prstGeom prst="rect">
            <a:avLst/>
          </a:prstGeom>
          <a:noFill/>
          <a:ln w="9525">
            <a:noFill/>
            <a:miter lim="800000"/>
          </a:ln>
        </p:spPr>
        <p:txBody>
          <a:bodyPr anchor="b">
            <a:spAutoFit/>
          </a:bodyPr>
          <a:lstStyle/>
          <a:p>
            <a:pPr>
              <a:defRPr/>
            </a:pPr>
            <a:r>
              <a:rPr lang="en-US" sz="4400" b="1" kern="0" dirty="0">
                <a:solidFill>
                  <a:schemeClr val="tx2"/>
                </a:solidFill>
                <a:latin typeface="+mj-lt"/>
                <a:ea typeface="+mj-ea"/>
                <a:cs typeface="+mj-cs"/>
              </a:rPr>
              <a:t>Moore’s </a:t>
            </a:r>
            <a:r>
              <a:rPr lang="en-US" sz="4400" b="1" kern="0" dirty="0" smtClean="0">
                <a:solidFill>
                  <a:schemeClr val="tx2"/>
                </a:solidFill>
                <a:latin typeface="+mj-lt"/>
                <a:ea typeface="+mj-ea"/>
                <a:cs typeface="+mj-cs"/>
              </a:rPr>
              <a:t>Law</a:t>
            </a:r>
            <a:r>
              <a:rPr lang="zh-CN" altLang="en-US" sz="4400" b="1" kern="0" dirty="0" smtClean="0">
                <a:solidFill>
                  <a:schemeClr val="tx2"/>
                </a:solidFill>
                <a:latin typeface="+mj-lt"/>
                <a:ea typeface="+mj-ea"/>
                <a:cs typeface="+mj-cs"/>
              </a:rPr>
              <a:t>？</a:t>
            </a:r>
            <a:endParaRPr lang="en-US" sz="4400" b="1" kern="0" dirty="0">
              <a:solidFill>
                <a:schemeClr val="tx2"/>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zh-CN" dirty="0" smtClean="0">
                <a:ea typeface="宋体" panose="02010600030101010101" pitchFamily="2" charset="-122"/>
              </a:rPr>
              <a:t>Technology Scaling</a:t>
            </a:r>
            <a:endParaRPr lang="en-US" altLang="zh-CN" dirty="0" smtClean="0">
              <a:ea typeface="宋体" panose="02010600030101010101" pitchFamily="2" charset="-122"/>
            </a:endParaRPr>
          </a:p>
        </p:txBody>
      </p:sp>
      <p:sp>
        <p:nvSpPr>
          <p:cNvPr id="26627"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54AD75D6-E9A0-47B1-B201-C9E35E8771B5}" type="slidenum">
              <a:rPr lang="en-AU"/>
            </a:fld>
            <a:endParaRPr lang="en-AU"/>
          </a:p>
        </p:txBody>
      </p:sp>
      <p:sp>
        <p:nvSpPr>
          <p:cNvPr id="5" name="Content Placeholder 2"/>
          <p:cNvSpPr>
            <a:spLocks noGrp="1"/>
          </p:cNvSpPr>
          <p:nvPr>
            <p:ph idx="1"/>
          </p:nvPr>
        </p:nvSpPr>
        <p:spPr>
          <a:xfrm>
            <a:off x="381000" y="1295400"/>
            <a:ext cx="7696200" cy="4419600"/>
          </a:xfrm>
        </p:spPr>
        <p:txBody>
          <a:bodyPr>
            <a:normAutofit/>
          </a:bodyPr>
          <a:lstStyle/>
          <a:p>
            <a:pPr>
              <a:lnSpc>
                <a:spcPct val="80000"/>
              </a:lnSpc>
            </a:pPr>
            <a:r>
              <a:rPr lang="en-US" altLang="zh-CN" sz="2600" dirty="0" smtClean="0">
                <a:solidFill>
                  <a:srgbClr val="FF0000"/>
                </a:solidFill>
                <a:ea typeface="宋体" panose="02010600030101010101" pitchFamily="2" charset="-122"/>
              </a:rPr>
              <a:t>Key enabler for smaller, faster and more power efficient computing systems </a:t>
            </a:r>
            <a:br>
              <a:rPr lang="en-US" altLang="zh-CN" sz="2600" dirty="0" smtClean="0">
                <a:ea typeface="宋体" panose="02010600030101010101" pitchFamily="2" charset="-122"/>
              </a:rPr>
            </a:br>
            <a:endParaRPr lang="en-US" altLang="zh-CN" sz="2600" dirty="0" smtClean="0">
              <a:ea typeface="宋体" panose="02010600030101010101" pitchFamily="2" charset="-122"/>
            </a:endParaRPr>
          </a:p>
          <a:p>
            <a:pPr>
              <a:lnSpc>
                <a:spcPct val="80000"/>
              </a:lnSpc>
            </a:pPr>
            <a:r>
              <a:rPr lang="en-US" altLang="zh-CN" sz="2600" dirty="0" smtClean="0">
                <a:ea typeface="宋体" panose="02010600030101010101" pitchFamily="2" charset="-122"/>
              </a:rPr>
              <a:t>Technology scaling has a threefold objective:</a:t>
            </a:r>
            <a:endParaRPr lang="en-US" altLang="zh-CN" sz="2600" dirty="0" smtClean="0">
              <a:ea typeface="宋体" panose="02010600030101010101" pitchFamily="2" charset="-122"/>
            </a:endParaRPr>
          </a:p>
          <a:p>
            <a:pPr lvl="1">
              <a:lnSpc>
                <a:spcPct val="80000"/>
              </a:lnSpc>
            </a:pPr>
            <a:r>
              <a:rPr lang="en-US" altLang="zh-CN" sz="2200" dirty="0" smtClean="0">
                <a:ea typeface="宋体" panose="02010600030101010101" pitchFamily="2" charset="-122"/>
              </a:rPr>
              <a:t>Increase the transistor density</a:t>
            </a:r>
            <a:endParaRPr lang="en-US" altLang="zh-CN" sz="2200" dirty="0" smtClean="0">
              <a:ea typeface="宋体" panose="02010600030101010101" pitchFamily="2" charset="-122"/>
            </a:endParaRPr>
          </a:p>
          <a:p>
            <a:pPr lvl="1">
              <a:lnSpc>
                <a:spcPct val="80000"/>
              </a:lnSpc>
            </a:pPr>
            <a:r>
              <a:rPr lang="en-US" altLang="zh-CN" sz="2200" dirty="0" smtClean="0">
                <a:ea typeface="宋体" panose="02010600030101010101" pitchFamily="2" charset="-122"/>
              </a:rPr>
              <a:t>Reduce the gate delay</a:t>
            </a:r>
            <a:endParaRPr lang="en-US" altLang="zh-CN" sz="2200" dirty="0" smtClean="0">
              <a:ea typeface="宋体" panose="02010600030101010101" pitchFamily="2" charset="-122"/>
            </a:endParaRPr>
          </a:p>
          <a:p>
            <a:pPr lvl="1">
              <a:lnSpc>
                <a:spcPct val="80000"/>
              </a:lnSpc>
            </a:pPr>
            <a:r>
              <a:rPr lang="en-US" altLang="zh-CN" sz="2200" dirty="0" smtClean="0">
                <a:ea typeface="宋体" panose="02010600030101010101" pitchFamily="2" charset="-122"/>
              </a:rPr>
              <a:t>Reduce the power consumption</a:t>
            </a:r>
            <a:endParaRPr lang="en-US" altLang="zh-CN" sz="2200" dirty="0" smtClean="0">
              <a:ea typeface="宋体" panose="02010600030101010101" pitchFamily="2" charset="-122"/>
            </a:endParaRPr>
          </a:p>
          <a:p>
            <a:pPr lvl="1">
              <a:lnSpc>
                <a:spcPct val="80000"/>
              </a:lnSpc>
            </a:pPr>
            <a:endParaRPr lang="en-US" altLang="zh-CN" sz="2200" dirty="0" smtClean="0">
              <a:ea typeface="宋体" panose="02010600030101010101" pitchFamily="2" charset="-122"/>
            </a:endParaRPr>
          </a:p>
          <a:p>
            <a:pPr lvl="1">
              <a:lnSpc>
                <a:spcPct val="70000"/>
              </a:lnSpc>
              <a:spcBef>
                <a:spcPts val="600"/>
              </a:spcBef>
              <a:buSzPct val="80000"/>
              <a:buFont typeface="Wingdings 2" panose="05020102010507070707" pitchFamily="18" charset="2"/>
              <a:buChar char=""/>
            </a:pPr>
            <a:r>
              <a:rPr lang="en-US" altLang="zh-CN" sz="2600" dirty="0" smtClean="0">
                <a:ea typeface="宋体" panose="02010600030101010101" pitchFamily="2" charset="-122"/>
              </a:rPr>
              <a:t> Device dimensions (lateral and vertical)</a:t>
            </a:r>
            <a:br>
              <a:rPr lang="en-US" altLang="zh-CN" sz="2600" dirty="0" smtClean="0">
                <a:ea typeface="宋体" panose="02010600030101010101" pitchFamily="2" charset="-122"/>
              </a:rPr>
            </a:br>
            <a:r>
              <a:rPr lang="en-US" altLang="zh-CN" sz="2600" dirty="0" smtClean="0">
                <a:ea typeface="宋体" panose="02010600030101010101" pitchFamily="2" charset="-122"/>
              </a:rPr>
              <a:t> and voltages are reduced by 1/</a:t>
            </a:r>
            <a:r>
              <a:rPr lang="en-US" altLang="zh-CN" sz="2600" dirty="0" smtClean="0">
                <a:ea typeface="宋体" panose="02010600030101010101" pitchFamily="2" charset="-122"/>
                <a:sym typeface="Symbol" panose="05050102010706020507" pitchFamily="18" charset="2"/>
              </a:rPr>
              <a:t> (~0.7)</a:t>
            </a:r>
            <a:endParaRPr lang="en-US" altLang="zh-CN" sz="2000" dirty="0" smtClean="0">
              <a:ea typeface="宋体" panose="02010600030101010101" pitchFamily="2" charset="-122"/>
            </a:endParaRPr>
          </a:p>
          <a:p>
            <a:pPr>
              <a:lnSpc>
                <a:spcPct val="90000"/>
              </a:lnSpc>
            </a:pPr>
            <a:endParaRPr lang="en-US" altLang="zh-CN" sz="2600" dirty="0" smtClean="0">
              <a:ea typeface="宋体" panose="02010600030101010101" pitchFamily="2" charset="-122"/>
            </a:endParaRPr>
          </a:p>
          <a:p>
            <a:pPr>
              <a:lnSpc>
                <a:spcPct val="90000"/>
              </a:lnSpc>
            </a:pPr>
            <a:r>
              <a:rPr lang="en-US" altLang="zh-CN" sz="2600" dirty="0" smtClean="0">
                <a:ea typeface="宋体" panose="02010600030101010101" pitchFamily="2" charset="-122"/>
              </a:rPr>
              <a:t>Technology generation spans 2-3 years</a:t>
            </a:r>
            <a:endParaRPr lang="en-US" altLang="zh-CN" sz="2600" dirty="0" smtClean="0">
              <a:ea typeface="宋体" panose="02010600030101010101" pitchFamily="2" charset="-122"/>
            </a:endParaRPr>
          </a:p>
        </p:txBody>
      </p:sp>
      <p:sp>
        <p:nvSpPr>
          <p:cNvPr id="26629" name="Picture 7" descr="scaledInverters"/>
          <p:cNvSpPr>
            <a:spLocks noChangeAspect="1" noChangeArrowheads="1"/>
          </p:cNvSpPr>
          <p:nvPr/>
        </p:nvSpPr>
        <p:spPr bwMode="auto">
          <a:xfrm>
            <a:off x="7467600" y="1639888"/>
            <a:ext cx="15430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pic>
        <p:nvPicPr>
          <p:cNvPr id="26630" name="Picture 7" descr="scaledInverter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93000" y="1792288"/>
            <a:ext cx="15430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zh-CN" smtClean="0">
                <a:ea typeface="宋体" panose="02010600030101010101" pitchFamily="2" charset="-122"/>
              </a:rPr>
              <a:t>What You Should Know</a:t>
            </a:r>
            <a:endParaRPr lang="en-US" altLang="zh-CN" smtClean="0">
              <a:ea typeface="宋体" panose="02010600030101010101" pitchFamily="2" charset="-122"/>
            </a:endParaRPr>
          </a:p>
        </p:txBody>
      </p:sp>
      <p:sp>
        <p:nvSpPr>
          <p:cNvPr id="5123"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3D6FEF1B-0A89-4D95-8EF3-CD580C950BFC}" type="slidenum">
              <a:rPr lang="en-AU"/>
            </a:fld>
            <a:endParaRPr lang="en-AU"/>
          </a:p>
        </p:txBody>
      </p:sp>
      <p:sp>
        <p:nvSpPr>
          <p:cNvPr id="5" name="Rectangle 3"/>
          <p:cNvSpPr txBox="1">
            <a:spLocks noChangeArrowheads="1"/>
          </p:cNvSpPr>
          <p:nvPr/>
        </p:nvSpPr>
        <p:spPr bwMode="auto">
          <a:xfrm>
            <a:off x="684213" y="1012825"/>
            <a:ext cx="8270875" cy="5165725"/>
          </a:xfrm>
          <a:prstGeom prst="rect">
            <a:avLst/>
          </a:prstGeom>
          <a:noFill/>
          <a:ln w="9525">
            <a:noFill/>
            <a:miter lim="800000"/>
          </a:ln>
        </p:spPr>
        <p:txBody>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20000"/>
              </a:spcBef>
              <a:buClr>
                <a:schemeClr val="folHlink"/>
              </a:buClr>
              <a:buSzPct val="60000"/>
              <a:buFont typeface="Wingdings" panose="05000000000000000000" pitchFamily="2" charset="2"/>
              <a:buChar char="n"/>
            </a:pPr>
            <a:r>
              <a:rPr lang="en-US" altLang="zh-CN" sz="3200" dirty="0" smtClean="0">
                <a:ea typeface="宋体" panose="02010600030101010101" pitchFamily="2" charset="-122"/>
              </a:rPr>
              <a:t>Prerequisite</a:t>
            </a:r>
            <a:endParaRPr lang="en-US" altLang="zh-CN" sz="3200" dirty="0">
              <a:solidFill>
                <a:srgbClr val="009900"/>
              </a:solidFill>
              <a:ea typeface="宋体" panose="02010600030101010101" pitchFamily="2" charset="-122"/>
            </a:endParaRPr>
          </a:p>
          <a:p>
            <a:pPr lvl="1">
              <a:spcBef>
                <a:spcPct val="20000"/>
              </a:spcBef>
              <a:buClr>
                <a:schemeClr val="folHlink"/>
              </a:buClr>
              <a:buSzPct val="60000"/>
              <a:buFont typeface="Wingdings" panose="05000000000000000000" pitchFamily="2" charset="2"/>
              <a:buChar char="n"/>
            </a:pPr>
            <a:r>
              <a:rPr lang="en-US" altLang="zh-CN" sz="3200" dirty="0">
                <a:solidFill>
                  <a:srgbClr val="009900"/>
                </a:solidFill>
                <a:ea typeface="宋体" panose="02010600030101010101" pitchFamily="2" charset="-122"/>
              </a:rPr>
              <a:t>Intro to Microprocessors</a:t>
            </a:r>
            <a:endParaRPr lang="en-US" altLang="zh-CN" dirty="0">
              <a:ea typeface="宋体" panose="02010600030101010101" pitchFamily="2" charset="-122"/>
            </a:endParaRPr>
          </a:p>
          <a:p>
            <a:pPr>
              <a:spcBef>
                <a:spcPct val="20000"/>
              </a:spcBef>
              <a:buClr>
                <a:schemeClr val="folHlink"/>
              </a:buClr>
              <a:buSzPct val="60000"/>
              <a:buFont typeface="Wingdings" panose="05000000000000000000" pitchFamily="2" charset="2"/>
              <a:buChar char="n"/>
            </a:pPr>
            <a:r>
              <a:rPr lang="en-US" altLang="zh-CN" sz="3200" dirty="0">
                <a:ea typeface="宋体" panose="02010600030101010101" pitchFamily="2" charset="-122"/>
              </a:rPr>
              <a:t>Basic digital logic design</a:t>
            </a:r>
            <a:endParaRPr lang="en-US" altLang="zh-CN" sz="3200" dirty="0">
              <a:ea typeface="宋体" panose="02010600030101010101" pitchFamily="2" charset="-122"/>
            </a:endParaRPr>
          </a:p>
          <a:p>
            <a:pPr lvl="1">
              <a:spcBef>
                <a:spcPct val="20000"/>
              </a:spcBef>
              <a:buClr>
                <a:schemeClr val="hlink"/>
              </a:buClr>
              <a:buSzPct val="55000"/>
              <a:buFont typeface="Wingdings" panose="05000000000000000000" pitchFamily="2" charset="2"/>
              <a:buChar char="n"/>
            </a:pPr>
            <a:r>
              <a:rPr lang="en-US" altLang="zh-CN" sz="2800" dirty="0">
                <a:ea typeface="宋体" panose="02010600030101010101" pitchFamily="2" charset="-122"/>
              </a:rPr>
              <a:t>FSM, synchronous design</a:t>
            </a:r>
            <a:endParaRPr lang="en-US" altLang="zh-CN" sz="2800" dirty="0">
              <a:ea typeface="宋体" panose="02010600030101010101" pitchFamily="2" charset="-122"/>
            </a:endParaRPr>
          </a:p>
          <a:p>
            <a:pPr>
              <a:spcBef>
                <a:spcPct val="20000"/>
              </a:spcBef>
              <a:buClr>
                <a:schemeClr val="folHlink"/>
              </a:buClr>
              <a:buSzPct val="60000"/>
              <a:buFont typeface="Wingdings" panose="05000000000000000000" pitchFamily="2" charset="2"/>
              <a:buChar char="n"/>
            </a:pPr>
            <a:r>
              <a:rPr lang="en-US" altLang="zh-CN" sz="3200" dirty="0">
                <a:ea typeface="宋体" panose="02010600030101010101" pitchFamily="2" charset="-122"/>
              </a:rPr>
              <a:t>Basic structure of a microprocessor</a:t>
            </a:r>
            <a:endParaRPr lang="en-US" altLang="zh-CN" sz="3200" dirty="0">
              <a:ea typeface="宋体" panose="02010600030101010101" pitchFamily="2" charset="-122"/>
            </a:endParaRPr>
          </a:p>
          <a:p>
            <a:pPr lvl="1">
              <a:spcBef>
                <a:spcPct val="20000"/>
              </a:spcBef>
              <a:buClr>
                <a:schemeClr val="hlink"/>
              </a:buClr>
              <a:buSzPct val="55000"/>
              <a:buFont typeface="Wingdings" panose="05000000000000000000" pitchFamily="2" charset="2"/>
              <a:buChar char="n"/>
            </a:pPr>
            <a:r>
              <a:rPr lang="en-US" altLang="zh-CN" sz="2800" dirty="0">
                <a:ea typeface="宋体" panose="02010600030101010101" pitchFamily="2" charset="-122"/>
              </a:rPr>
              <a:t>including memory subsystem, I/O</a:t>
            </a:r>
            <a:endParaRPr lang="en-US" altLang="zh-CN" sz="2800" dirty="0">
              <a:ea typeface="宋体" panose="02010600030101010101" pitchFamily="2" charset="-122"/>
            </a:endParaRPr>
          </a:p>
          <a:p>
            <a:pPr>
              <a:spcBef>
                <a:spcPct val="20000"/>
              </a:spcBef>
              <a:buClr>
                <a:schemeClr val="folHlink"/>
              </a:buClr>
              <a:buSzPct val="60000"/>
              <a:buFont typeface="Wingdings" panose="05000000000000000000" pitchFamily="2" charset="2"/>
              <a:buChar char="n"/>
            </a:pPr>
            <a:r>
              <a:rPr lang="en-US" altLang="zh-CN" sz="3200" dirty="0">
                <a:ea typeface="宋体" panose="02010600030101010101" pitchFamily="2" charset="-122"/>
              </a:rPr>
              <a:t>Addressing modes </a:t>
            </a:r>
            <a:endParaRPr lang="en-US" altLang="zh-CN" sz="3200" dirty="0">
              <a:ea typeface="宋体" panose="02010600030101010101" pitchFamily="2" charset="-122"/>
            </a:endParaRPr>
          </a:p>
          <a:p>
            <a:pPr lvl="1">
              <a:spcBef>
                <a:spcPct val="20000"/>
              </a:spcBef>
              <a:buClr>
                <a:schemeClr val="hlink"/>
              </a:buClr>
              <a:buSzPct val="55000"/>
              <a:buFont typeface="Wingdings" panose="05000000000000000000" pitchFamily="2" charset="2"/>
              <a:buChar char="n"/>
            </a:pPr>
            <a:r>
              <a:rPr lang="en-US" altLang="zh-CN" sz="2800" dirty="0">
                <a:ea typeface="宋体" panose="02010600030101010101" pitchFamily="2" charset="-122"/>
              </a:rPr>
              <a:t>for operands in instructions</a:t>
            </a:r>
            <a:endParaRPr lang="en-US" altLang="zh-CN" sz="2800" dirty="0">
              <a:ea typeface="宋体" panose="02010600030101010101" pitchFamily="2" charset="-122"/>
            </a:endParaRPr>
          </a:p>
          <a:p>
            <a:pPr>
              <a:spcBef>
                <a:spcPct val="20000"/>
              </a:spcBef>
              <a:buClr>
                <a:schemeClr val="folHlink"/>
              </a:buClr>
              <a:buSzPct val="60000"/>
              <a:buFont typeface="Wingdings" panose="05000000000000000000" pitchFamily="2" charset="2"/>
              <a:buChar char="n"/>
            </a:pPr>
            <a:r>
              <a:rPr lang="en-US" altLang="zh-CN" sz="3200" dirty="0">
                <a:ea typeface="宋体" panose="02010600030101010101" pitchFamily="2" charset="-122"/>
              </a:rPr>
              <a:t>Some experience with assembly language programming, debugging</a:t>
            </a:r>
            <a:endParaRPr lang="en-US" altLang="zh-CN" sz="3200" dirty="0">
              <a:ea typeface="宋体" panose="02010600030101010101" pitchFamily="2" charset="-122"/>
            </a:endParaRPr>
          </a:p>
          <a:p>
            <a:pPr>
              <a:spcBef>
                <a:spcPct val="20000"/>
              </a:spcBef>
              <a:buClr>
                <a:schemeClr val="folHlink"/>
              </a:buClr>
              <a:buSzPct val="60000"/>
              <a:buFont typeface="Wingdings" panose="05000000000000000000" pitchFamily="2" charset="2"/>
              <a:buChar char="n"/>
            </a:pPr>
            <a:endParaRPr lang="en-US" altLang="zh-CN" sz="3200" dirty="0">
              <a:ea typeface="宋体" panose="02010600030101010101" pitchFamily="2" charset="-122"/>
            </a:endParaRPr>
          </a:p>
          <a:p>
            <a:pPr lvl="3" eaLnBrk="1" hangingPunct="1">
              <a:spcBef>
                <a:spcPct val="20000"/>
              </a:spcBef>
              <a:buClr>
                <a:schemeClr val="accent2"/>
              </a:buClr>
              <a:buSzPct val="55000"/>
              <a:buFont typeface="Wingdings" panose="05000000000000000000" pitchFamily="2" charset="2"/>
              <a:buChar char="n"/>
            </a:pPr>
            <a:endParaRPr lang="en-US" altLang="zh-CN" sz="2000" dirty="0">
              <a:ea typeface="宋体" panose="02010600030101010101" pitchFamily="2" charset="-122"/>
            </a:endParaRPr>
          </a:p>
          <a:p>
            <a:pPr eaLnBrk="1" hangingPunct="1">
              <a:spcBef>
                <a:spcPct val="20000"/>
              </a:spcBef>
              <a:buClr>
                <a:schemeClr val="folHlink"/>
              </a:buClr>
              <a:buSzPct val="60000"/>
              <a:buFont typeface="Wingdings" panose="05000000000000000000" pitchFamily="2" charset="2"/>
              <a:buChar char="n"/>
            </a:pPr>
            <a:endParaRPr lang="en-US" altLang="zh-CN" sz="32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84213" y="292100"/>
            <a:ext cx="8259762" cy="615950"/>
          </a:xfrm>
        </p:spPr>
        <p:txBody>
          <a:bodyPr/>
          <a:lstStyle/>
          <a:p>
            <a:r>
              <a:rPr lang="en-US" altLang="zh-CN" sz="3400" dirty="0" smtClean="0">
                <a:ea typeface="宋体" panose="02010600030101010101" pitchFamily="2" charset="-122"/>
              </a:rPr>
              <a:t>Technology Scaling Roadmap (ITRS)</a:t>
            </a:r>
            <a:endParaRPr lang="en-US" altLang="zh-CN" sz="3400" dirty="0" smtClean="0">
              <a:ea typeface="宋体" panose="02010600030101010101" pitchFamily="2" charset="-122"/>
            </a:endParaRPr>
          </a:p>
        </p:txBody>
      </p:sp>
      <p:sp>
        <p:nvSpPr>
          <p:cNvPr id="27651"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0E92132D-066A-48EB-A9D6-BA3D2BDA1B81}" type="slidenum">
              <a:rPr lang="en-AU"/>
            </a:fld>
            <a:endParaRPr lang="en-AU"/>
          </a:p>
        </p:txBody>
      </p:sp>
      <p:graphicFrame>
        <p:nvGraphicFramePr>
          <p:cNvPr id="5" name="Group 3"/>
          <p:cNvGraphicFramePr>
            <a:graphicFrameLocks noGrp="1"/>
          </p:cNvGraphicFramePr>
          <p:nvPr>
            <p:ph sz="half" idx="4294967295"/>
          </p:nvPr>
        </p:nvGraphicFramePr>
        <p:xfrm>
          <a:off x="481013" y="2300288"/>
          <a:ext cx="8305800" cy="1600200"/>
        </p:xfrm>
        <a:graphic>
          <a:graphicData uri="http://schemas.openxmlformats.org/drawingml/2006/table">
            <a:tbl>
              <a:tblPr/>
              <a:tblGrid>
                <a:gridCol w="2743200"/>
                <a:gridCol w="1066800"/>
                <a:gridCol w="1066800"/>
                <a:gridCol w="1066800"/>
                <a:gridCol w="1143000"/>
                <a:gridCol w="1219200"/>
              </a:tblGrid>
              <a:tr h="533400">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1" i="0" u="none" strike="noStrike" cap="none" normalizeH="0" baseline="0" dirty="0" smtClean="0">
                          <a:ln>
                            <a:noFill/>
                          </a:ln>
                          <a:solidFill>
                            <a:schemeClr val="tx1"/>
                          </a:solidFill>
                          <a:effectLst/>
                          <a:latin typeface="Arial" panose="020B0604020202020204" pitchFamily="34" charset="0"/>
                        </a:rPr>
                        <a:t>Year</a:t>
                      </a:r>
                      <a:endParaRPr kumimoji="0" lang="en-US" sz="2400" b="1"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1" i="0" u="none" strike="noStrike" cap="none" normalizeH="0" baseline="0" dirty="0" smtClean="0">
                          <a:ln>
                            <a:noFill/>
                          </a:ln>
                          <a:solidFill>
                            <a:schemeClr val="tx1"/>
                          </a:solidFill>
                          <a:effectLst/>
                          <a:latin typeface="Arial" panose="020B0604020202020204" pitchFamily="34" charset="0"/>
                        </a:rPr>
                        <a:t>2006</a:t>
                      </a:r>
                      <a:endParaRPr kumimoji="0" lang="en-US" sz="2400" b="1"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1" i="0" u="none" strike="noStrike" cap="none" normalizeH="0" baseline="0" dirty="0" smtClean="0">
                          <a:ln>
                            <a:noFill/>
                          </a:ln>
                          <a:solidFill>
                            <a:schemeClr val="tx1"/>
                          </a:solidFill>
                          <a:effectLst/>
                          <a:latin typeface="Arial" panose="020B0604020202020204" pitchFamily="34" charset="0"/>
                        </a:rPr>
                        <a:t>2008</a:t>
                      </a:r>
                      <a:endParaRPr kumimoji="0" lang="en-US" sz="2400" b="1"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1" i="0" u="none" strike="noStrike" cap="none" normalizeH="0" baseline="0" dirty="0" smtClean="0">
                          <a:ln>
                            <a:noFill/>
                          </a:ln>
                          <a:solidFill>
                            <a:schemeClr val="tx1"/>
                          </a:solidFill>
                          <a:effectLst/>
                          <a:latin typeface="Arial" panose="020B0604020202020204" pitchFamily="34" charset="0"/>
                        </a:rPr>
                        <a:t>2010</a:t>
                      </a:r>
                      <a:endParaRPr kumimoji="0" lang="en-US" sz="2400" b="1"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1" i="0" u="none" strike="noStrike" cap="none" normalizeH="0" baseline="0" dirty="0" smtClean="0">
                          <a:ln>
                            <a:noFill/>
                          </a:ln>
                          <a:solidFill>
                            <a:schemeClr val="tx1"/>
                          </a:solidFill>
                          <a:effectLst/>
                          <a:latin typeface="Arial" panose="020B0604020202020204" pitchFamily="34" charset="0"/>
                        </a:rPr>
                        <a:t>2012</a:t>
                      </a:r>
                      <a:endParaRPr kumimoji="0" lang="en-US" sz="2400" b="1"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1" i="0" u="none" strike="noStrike" cap="none" normalizeH="0" baseline="0" dirty="0" smtClean="0">
                          <a:ln>
                            <a:noFill/>
                          </a:ln>
                          <a:solidFill>
                            <a:schemeClr val="tx1"/>
                          </a:solidFill>
                          <a:effectLst/>
                          <a:latin typeface="Arial" panose="020B0604020202020204" pitchFamily="34" charset="0"/>
                        </a:rPr>
                        <a:t>2014</a:t>
                      </a:r>
                      <a:endParaRPr kumimoji="0" lang="en-US" sz="2400" b="1"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smtClean="0">
                          <a:ln>
                            <a:noFill/>
                          </a:ln>
                          <a:solidFill>
                            <a:srgbClr val="0033CC"/>
                          </a:solidFill>
                          <a:effectLst/>
                          <a:latin typeface="Arial" panose="020B0604020202020204" pitchFamily="34" charset="0"/>
                        </a:rPr>
                        <a:t>Feature size (nm)</a:t>
                      </a:r>
                      <a:endParaRPr kumimoji="0" lang="en-US" sz="2400" b="0" i="0" u="none" strike="noStrike" cap="none" normalizeH="0" baseline="0" smtClean="0">
                        <a:ln>
                          <a:noFill/>
                        </a:ln>
                        <a:solidFill>
                          <a:srgbClr val="0033CC"/>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smtClean="0">
                          <a:ln>
                            <a:noFill/>
                          </a:ln>
                          <a:solidFill>
                            <a:srgbClr val="0033CC"/>
                          </a:solidFill>
                          <a:effectLst/>
                          <a:latin typeface="Arial" panose="020B0604020202020204" pitchFamily="34" charset="0"/>
                        </a:rPr>
                        <a:t>90</a:t>
                      </a:r>
                      <a:endParaRPr kumimoji="0" lang="en-US" sz="2400" b="0" i="0" u="none" strike="noStrike" cap="none" normalizeH="0" baseline="0" smtClean="0">
                        <a:ln>
                          <a:noFill/>
                        </a:ln>
                        <a:solidFill>
                          <a:srgbClr val="0033CC"/>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smtClean="0">
                          <a:ln>
                            <a:noFill/>
                          </a:ln>
                          <a:solidFill>
                            <a:srgbClr val="0033CC"/>
                          </a:solidFill>
                          <a:effectLst/>
                          <a:latin typeface="Arial" panose="020B0604020202020204" pitchFamily="34" charset="0"/>
                        </a:rPr>
                        <a:t>65</a:t>
                      </a:r>
                      <a:endParaRPr kumimoji="0" lang="en-US" sz="2400" b="0" i="0" u="none" strike="noStrike" cap="none" normalizeH="0" baseline="0" smtClean="0">
                        <a:ln>
                          <a:noFill/>
                        </a:ln>
                        <a:solidFill>
                          <a:srgbClr val="0033CC"/>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smtClean="0">
                          <a:ln>
                            <a:noFill/>
                          </a:ln>
                          <a:solidFill>
                            <a:srgbClr val="0033CC"/>
                          </a:solidFill>
                          <a:effectLst/>
                          <a:latin typeface="Arial" panose="020B0604020202020204" pitchFamily="34" charset="0"/>
                        </a:rPr>
                        <a:t>45</a:t>
                      </a:r>
                      <a:endParaRPr kumimoji="0" lang="en-US" sz="2400" b="0" i="0" u="none" strike="noStrike" cap="none" normalizeH="0" baseline="0" smtClean="0">
                        <a:ln>
                          <a:noFill/>
                        </a:ln>
                        <a:solidFill>
                          <a:srgbClr val="0033CC"/>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smtClean="0">
                          <a:ln>
                            <a:noFill/>
                          </a:ln>
                          <a:solidFill>
                            <a:srgbClr val="0033CC"/>
                          </a:solidFill>
                          <a:effectLst/>
                          <a:latin typeface="Arial" panose="020B0604020202020204" pitchFamily="34" charset="0"/>
                        </a:rPr>
                        <a:t>32</a:t>
                      </a:r>
                      <a:endParaRPr kumimoji="0" lang="en-US" sz="2400" b="0" i="0" u="none" strike="noStrike" cap="none" normalizeH="0" baseline="0" smtClean="0">
                        <a:ln>
                          <a:noFill/>
                        </a:ln>
                        <a:solidFill>
                          <a:srgbClr val="0033CC"/>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smtClean="0">
                          <a:ln>
                            <a:noFill/>
                          </a:ln>
                          <a:solidFill>
                            <a:srgbClr val="0033CC"/>
                          </a:solidFill>
                          <a:effectLst/>
                          <a:latin typeface="Arial" panose="020B0604020202020204" pitchFamily="34" charset="0"/>
                        </a:rPr>
                        <a:t>22</a:t>
                      </a:r>
                      <a:endParaRPr kumimoji="0" lang="en-US" sz="2400" b="0" i="0" u="none" strike="noStrike" cap="none" normalizeH="0" baseline="0" smtClean="0">
                        <a:ln>
                          <a:noFill/>
                        </a:ln>
                        <a:solidFill>
                          <a:srgbClr val="0033CC"/>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rPr>
                        <a:t>Intg. Capacity (BT)</a:t>
                      </a:r>
                      <a:endParaRPr kumimoji="0" lang="en-US" sz="24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rPr>
                        <a:t>2</a:t>
                      </a:r>
                      <a:endParaRPr kumimoji="0" lang="en-US" sz="24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rPr>
                        <a:t>4</a:t>
                      </a:r>
                      <a:endParaRPr kumimoji="0" lang="en-US" sz="24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smtClean="0">
                          <a:ln>
                            <a:noFill/>
                          </a:ln>
                          <a:solidFill>
                            <a:schemeClr val="tx1"/>
                          </a:solidFill>
                          <a:effectLst/>
                          <a:latin typeface="Arial" panose="020B0604020202020204" pitchFamily="34" charset="0"/>
                        </a:rPr>
                        <a:t>6</a:t>
                      </a:r>
                      <a:endParaRPr kumimoji="0" lang="en-US" sz="24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Arial" panose="020B0604020202020204" pitchFamily="34" charset="0"/>
                        </a:rPr>
                        <a:t>16</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D0"/>
                        </a:buClr>
                        <a:buSzPct val="80000"/>
                        <a:buFont typeface="Wingdings" panose="05000000000000000000" pitchFamily="2" charset="2"/>
                        <a:buNone/>
                      </a:pPr>
                      <a:r>
                        <a:rPr kumimoji="0" lang="en-US" sz="2400" b="0" i="0" u="none" strike="noStrike" cap="none" normalizeH="0" baseline="0" dirty="0" smtClean="0">
                          <a:ln>
                            <a:noFill/>
                          </a:ln>
                          <a:solidFill>
                            <a:schemeClr val="tx1"/>
                          </a:solidFill>
                          <a:effectLst/>
                          <a:latin typeface="Arial" panose="020B0604020202020204" pitchFamily="34" charset="0"/>
                        </a:rPr>
                        <a:t>32</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Oval 34"/>
          <p:cNvSpPr>
            <a:spLocks noChangeArrowheads="1"/>
          </p:cNvSpPr>
          <p:nvPr/>
        </p:nvSpPr>
        <p:spPr bwMode="auto">
          <a:xfrm>
            <a:off x="5357813" y="2143125"/>
            <a:ext cx="1066800" cy="1871663"/>
          </a:xfrm>
          <a:prstGeom prst="ellipse">
            <a:avLst/>
          </a:prstGeom>
          <a:noFill/>
          <a:ln w="38100">
            <a:solidFill>
              <a:srgbClr val="FF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zh-CN"/>
          </a:p>
        </p:txBody>
      </p:sp>
      <p:sp>
        <p:nvSpPr>
          <p:cNvPr id="42019" name="Rectangle 6"/>
          <p:cNvSpPr>
            <a:spLocks noGrp="1" noChangeArrowheads="1"/>
          </p:cNvSpPr>
          <p:nvPr/>
        </p:nvSpPr>
        <p:spPr bwMode="auto">
          <a:xfrm>
            <a:off x="785813" y="4154488"/>
            <a:ext cx="8072437"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dirty="0">
                <a:ea typeface="宋体" panose="02010600030101010101" pitchFamily="2" charset="-122"/>
              </a:rPr>
              <a:t>Fun facts about 45nm transistors</a:t>
            </a:r>
            <a:endParaRPr lang="en-US" altLang="zh-CN" sz="2400" dirty="0">
              <a:ea typeface="宋体" panose="02010600030101010101" pitchFamily="2" charset="-122"/>
            </a:endParaRPr>
          </a:p>
          <a:p>
            <a:pPr marL="741680" lvl="1" indent="-246380">
              <a:lnSpc>
                <a:spcPct val="85000"/>
              </a:lnSpc>
              <a:spcBef>
                <a:spcPct val="40000"/>
              </a:spcBef>
              <a:buClr>
                <a:schemeClr val="accent1"/>
              </a:buClr>
              <a:buSzPct val="75000"/>
              <a:buFont typeface="Monotype Sorts"/>
              <a:buChar char="l"/>
            </a:pPr>
            <a:r>
              <a:rPr lang="en-US" altLang="zh-CN" sz="2000" dirty="0">
                <a:ea typeface="宋体" panose="02010600030101010101" pitchFamily="2" charset="-122"/>
              </a:rPr>
              <a:t>30 million can fit on the head of a pin</a:t>
            </a:r>
            <a:endParaRPr lang="en-US" altLang="zh-CN" sz="2000" dirty="0">
              <a:ea typeface="宋体" panose="02010600030101010101" pitchFamily="2" charset="-122"/>
            </a:endParaRPr>
          </a:p>
          <a:p>
            <a:pPr marL="741680" lvl="1" indent="-246380">
              <a:lnSpc>
                <a:spcPct val="85000"/>
              </a:lnSpc>
              <a:spcBef>
                <a:spcPct val="40000"/>
              </a:spcBef>
              <a:buClr>
                <a:schemeClr val="accent1"/>
              </a:buClr>
              <a:buSzPct val="75000"/>
              <a:buFont typeface="Monotype Sorts"/>
              <a:buChar char="l"/>
            </a:pPr>
            <a:r>
              <a:rPr lang="en-US" altLang="zh-CN" sz="2000" dirty="0">
                <a:ea typeface="宋体" panose="02010600030101010101" pitchFamily="2" charset="-122"/>
              </a:rPr>
              <a:t>You could fit more than 2,000 across the width of a human hair</a:t>
            </a:r>
            <a:endParaRPr lang="en-US" altLang="zh-CN" sz="2000" dirty="0">
              <a:ea typeface="宋体" panose="02010600030101010101" pitchFamily="2" charset="-122"/>
            </a:endParaRPr>
          </a:p>
          <a:p>
            <a:pPr marL="741680" lvl="1" indent="-246380">
              <a:lnSpc>
                <a:spcPct val="85000"/>
              </a:lnSpc>
              <a:spcBef>
                <a:spcPct val="40000"/>
              </a:spcBef>
              <a:buClr>
                <a:schemeClr val="accent1"/>
              </a:buClr>
              <a:buSzPct val="75000"/>
              <a:buFont typeface="Monotype Sorts"/>
              <a:buChar char="l"/>
            </a:pPr>
            <a:r>
              <a:rPr lang="en-US" altLang="zh-CN" sz="2000" dirty="0">
                <a:ea typeface="宋体" panose="02010600030101010101" pitchFamily="2" charset="-122"/>
              </a:rPr>
              <a:t>If car prices had fallen at the same rate as the price of a single transistor has since 1968, a new car today would cost about ?</a:t>
            </a:r>
            <a:endParaRPr lang="en-US" altLang="zh-CN" sz="2000" dirty="0">
              <a:ea typeface="宋体" panose="02010600030101010101" pitchFamily="2" charset="-122"/>
            </a:endParaRPr>
          </a:p>
          <a:p>
            <a:pPr marL="741680" lvl="1" indent="-246380">
              <a:lnSpc>
                <a:spcPct val="85000"/>
              </a:lnSpc>
              <a:spcBef>
                <a:spcPct val="40000"/>
              </a:spcBef>
              <a:buClr>
                <a:schemeClr val="accent1"/>
              </a:buClr>
              <a:buSzPct val="75000"/>
              <a:buFont typeface="Monotype Sorts"/>
              <a:buChar char="l"/>
            </a:pPr>
            <a:r>
              <a:rPr lang="en-US" altLang="zh-CN" sz="2000" dirty="0">
                <a:solidFill>
                  <a:srgbClr val="FF0000"/>
                </a:solidFill>
                <a:ea typeface="宋体" panose="02010600030101010101" pitchFamily="2" charset="-122"/>
              </a:rPr>
              <a:t>1 cent</a:t>
            </a:r>
            <a:endParaRPr lang="en-US" altLang="zh-CN" sz="2000" dirty="0">
              <a:solidFill>
                <a:srgbClr val="FF0000"/>
              </a:solidFill>
              <a:ea typeface="宋体" panose="02010600030101010101" pitchFamily="2" charset="-122"/>
            </a:endParaRPr>
          </a:p>
        </p:txBody>
      </p:sp>
      <p:sp>
        <p:nvSpPr>
          <p:cNvPr id="8" name="Rectangle 3"/>
          <p:cNvSpPr txBox="1">
            <a:spLocks noChangeArrowheads="1"/>
          </p:cNvSpPr>
          <p:nvPr/>
        </p:nvSpPr>
        <p:spPr bwMode="auto">
          <a:xfrm>
            <a:off x="684213" y="1125538"/>
            <a:ext cx="8459787" cy="2735262"/>
          </a:xfrm>
          <a:prstGeom prst="rect">
            <a:avLst/>
          </a:prstGeom>
          <a:noFill/>
          <a:ln w="9525">
            <a:noFill/>
            <a:miter lim="800000"/>
          </a:ln>
        </p:spPr>
        <p:txBody>
          <a:bodyPr/>
          <a:lstStyle/>
          <a:p>
            <a:pPr marL="342900" indent="-342900" eaLnBrk="1" hangingPunct="1">
              <a:spcBef>
                <a:spcPct val="20000"/>
              </a:spcBef>
              <a:buClr>
                <a:schemeClr val="folHlink"/>
              </a:buClr>
              <a:buSzPct val="60000"/>
              <a:buFont typeface="Wingdings" panose="05000000000000000000" pitchFamily="2" charset="2"/>
              <a:buChar char="n"/>
              <a:defRPr/>
            </a:pPr>
            <a:r>
              <a:rPr lang="en-AU" sz="2800" kern="0" dirty="0">
                <a:latin typeface="+mn-lt"/>
              </a:rPr>
              <a:t>Electronics technology continues to evolve</a:t>
            </a:r>
            <a:endParaRPr lang="en-AU" sz="2800" kern="0" dirty="0">
              <a:latin typeface="+mn-lt"/>
            </a:endParaRPr>
          </a:p>
          <a:p>
            <a:pPr marL="742950" lvl="1" indent="-285750" eaLnBrk="1" hangingPunct="1">
              <a:spcBef>
                <a:spcPct val="20000"/>
              </a:spcBef>
              <a:buClr>
                <a:schemeClr val="hlink"/>
              </a:buClr>
              <a:buSzPct val="55000"/>
              <a:buFont typeface="Wingdings" panose="05000000000000000000" pitchFamily="2" charset="2"/>
              <a:buChar char="n"/>
              <a:defRPr/>
            </a:pPr>
            <a:r>
              <a:rPr lang="en-AU" sz="2400" kern="0" dirty="0">
                <a:latin typeface="+mn-lt"/>
              </a:rPr>
              <a:t>Increased capacity and performance; reduced cost</a:t>
            </a:r>
            <a:endParaRPr lang="en-AU" sz="2400" kern="0" dirty="0">
              <a:latin typeface="+mn-lt"/>
            </a:endParaRPr>
          </a:p>
        </p:txBody>
      </p:sp>
      <p:sp>
        <p:nvSpPr>
          <p:cNvPr id="9" name="Oval 34"/>
          <p:cNvSpPr>
            <a:spLocks noChangeArrowheads="1"/>
          </p:cNvSpPr>
          <p:nvPr/>
        </p:nvSpPr>
        <p:spPr bwMode="auto">
          <a:xfrm>
            <a:off x="7668344" y="2206625"/>
            <a:ext cx="1066800" cy="1871663"/>
          </a:xfrm>
          <a:prstGeom prst="ellipse">
            <a:avLst/>
          </a:prstGeom>
          <a:noFill/>
          <a:ln w="38100">
            <a:solidFill>
              <a:srgbClr val="00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zh-CN">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7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Effect transition="in" filter="fade">
                                      <p:cBhvr>
                                        <p:cTn id="9" dur="500"/>
                                        <p:tgtEl>
                                          <p:spTgt spid="6"/>
                                        </p:tgtEl>
                                      </p:cBhvr>
                                    </p:animEffect>
                                  </p:childTnLst>
                                </p:cTn>
                              </p:par>
                              <p:par>
                                <p:cTn id="10" presetID="1" presetClass="entr" presetSubtype="0" fill="hold" nodeType="withEffect">
                                  <p:stCondLst>
                                    <p:cond delay="0"/>
                                  </p:stCondLst>
                                  <p:childTnLst>
                                    <p:set>
                                      <p:cBhvr>
                                        <p:cTn id="11" dur="1" fill="hold">
                                          <p:stCondLst>
                                            <p:cond delay="0"/>
                                          </p:stCondLst>
                                        </p:cTn>
                                        <p:tgtEl>
                                          <p:spTgt spid="4201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2019">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2019">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2019">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201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strVal val="#ppt_w*0.70"/>
                                          </p:val>
                                        </p:tav>
                                        <p:tav tm="100000">
                                          <p:val>
                                            <p:strVal val="#ppt_w"/>
                                          </p:val>
                                        </p:tav>
                                      </p:tavLst>
                                    </p:anim>
                                    <p:anim calcmode="lin" valueType="num">
                                      <p:cBhvr>
                                        <p:cTn id="33" dur="500" fill="hold"/>
                                        <p:tgtEl>
                                          <p:spTgt spid="9"/>
                                        </p:tgtEl>
                                        <p:attrNameLst>
                                          <p:attrName>ppt_h</p:attrName>
                                        </p:attrNameLst>
                                      </p:cBhvr>
                                      <p:tavLst>
                                        <p:tav tm="0">
                                          <p:val>
                                            <p:strVal val="#ppt_h"/>
                                          </p:val>
                                        </p:tav>
                                        <p:tav tm="100000">
                                          <p:val>
                                            <p:strVal val="#ppt_h"/>
                                          </p:val>
                                        </p:tav>
                                      </p:tavLst>
                                    </p:anim>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84213" y="323850"/>
            <a:ext cx="8259762" cy="584200"/>
          </a:xfrm>
        </p:spPr>
        <p:txBody>
          <a:bodyPr/>
          <a:lstStyle/>
          <a:p>
            <a:r>
              <a:rPr lang="en-US" altLang="zh-CN" sz="3200" smtClean="0">
                <a:ea typeface="宋体" panose="02010600030101010101" pitchFamily="2" charset="-122"/>
              </a:rPr>
              <a:t>Another Example of Moore’s Law Impact</a:t>
            </a:r>
            <a:endParaRPr lang="en-US" altLang="zh-CN" sz="3200" smtClean="0">
              <a:ea typeface="宋体" panose="02010600030101010101" pitchFamily="2" charset="-122"/>
            </a:endParaRPr>
          </a:p>
        </p:txBody>
      </p:sp>
      <p:sp>
        <p:nvSpPr>
          <p:cNvPr id="2867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8505B4EA-142B-4EDF-809B-E9C6AB75A12A}" type="slidenum">
              <a:rPr lang="en-AU"/>
            </a:fld>
            <a:endParaRPr lang="en-AU"/>
          </a:p>
        </p:txBody>
      </p:sp>
      <p:pic>
        <p:nvPicPr>
          <p:cNvPr id="28676" name="Object 5"/>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700" y="1354138"/>
            <a:ext cx="8383588" cy="524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5"/>
          <p:cNvSpPr>
            <a:spLocks noChangeArrowheads="1"/>
          </p:cNvSpPr>
          <p:nvPr/>
        </p:nvSpPr>
        <p:spPr bwMode="auto">
          <a:xfrm>
            <a:off x="2362200" y="5305425"/>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b="1">
                <a:ea typeface="宋体" panose="02010600030101010101" pitchFamily="2" charset="-122"/>
              </a:rPr>
              <a:t>16K</a:t>
            </a:r>
            <a:endParaRPr lang="en-US" altLang="zh-CN" b="1">
              <a:ea typeface="宋体" panose="02010600030101010101" pitchFamily="2" charset="-122"/>
            </a:endParaRPr>
          </a:p>
        </p:txBody>
      </p:sp>
      <p:sp>
        <p:nvSpPr>
          <p:cNvPr id="28678" name="Rectangle 6"/>
          <p:cNvSpPr>
            <a:spLocks noChangeArrowheads="1"/>
          </p:cNvSpPr>
          <p:nvPr/>
        </p:nvSpPr>
        <p:spPr bwMode="auto">
          <a:xfrm>
            <a:off x="2514600" y="4695825"/>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b="1">
                <a:ea typeface="宋体" panose="02010600030101010101" pitchFamily="2" charset="-122"/>
              </a:rPr>
              <a:t>64K</a:t>
            </a:r>
            <a:endParaRPr lang="en-US" altLang="zh-CN" b="1">
              <a:ea typeface="宋体" panose="02010600030101010101" pitchFamily="2" charset="-122"/>
            </a:endParaRPr>
          </a:p>
        </p:txBody>
      </p:sp>
      <p:sp>
        <p:nvSpPr>
          <p:cNvPr id="28679" name="Rectangle 7"/>
          <p:cNvSpPr>
            <a:spLocks noChangeArrowheads="1"/>
          </p:cNvSpPr>
          <p:nvPr/>
        </p:nvSpPr>
        <p:spPr bwMode="auto">
          <a:xfrm>
            <a:off x="3352800" y="4772025"/>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b="1">
                <a:ea typeface="宋体" panose="02010600030101010101" pitchFamily="2" charset="-122"/>
              </a:rPr>
              <a:t>256K</a:t>
            </a:r>
            <a:endParaRPr lang="en-US" altLang="zh-CN" b="1">
              <a:ea typeface="宋体" panose="02010600030101010101" pitchFamily="2" charset="-122"/>
            </a:endParaRPr>
          </a:p>
        </p:txBody>
      </p:sp>
      <p:sp>
        <p:nvSpPr>
          <p:cNvPr id="28680" name="Rectangle 8"/>
          <p:cNvSpPr>
            <a:spLocks noChangeArrowheads="1"/>
          </p:cNvSpPr>
          <p:nvPr/>
        </p:nvSpPr>
        <p:spPr bwMode="auto">
          <a:xfrm>
            <a:off x="3581400" y="3933825"/>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b="1">
                <a:ea typeface="宋体" panose="02010600030101010101" pitchFamily="2" charset="-122"/>
              </a:rPr>
              <a:t>1M</a:t>
            </a:r>
            <a:endParaRPr lang="en-US" altLang="zh-CN" b="1">
              <a:ea typeface="宋体" panose="02010600030101010101" pitchFamily="2" charset="-122"/>
            </a:endParaRPr>
          </a:p>
        </p:txBody>
      </p:sp>
      <p:sp>
        <p:nvSpPr>
          <p:cNvPr id="28681" name="Rectangle 9"/>
          <p:cNvSpPr>
            <a:spLocks noChangeArrowheads="1"/>
          </p:cNvSpPr>
          <p:nvPr/>
        </p:nvSpPr>
        <p:spPr bwMode="auto">
          <a:xfrm>
            <a:off x="4191000" y="3552825"/>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b="1">
                <a:ea typeface="宋体" panose="02010600030101010101" pitchFamily="2" charset="-122"/>
              </a:rPr>
              <a:t>4M</a:t>
            </a:r>
            <a:endParaRPr lang="en-US" altLang="zh-CN" b="1">
              <a:ea typeface="宋体" panose="02010600030101010101" pitchFamily="2" charset="-122"/>
            </a:endParaRPr>
          </a:p>
        </p:txBody>
      </p:sp>
      <p:sp>
        <p:nvSpPr>
          <p:cNvPr id="28682" name="Rectangle 10"/>
          <p:cNvSpPr>
            <a:spLocks noChangeArrowheads="1"/>
          </p:cNvSpPr>
          <p:nvPr/>
        </p:nvSpPr>
        <p:spPr bwMode="auto">
          <a:xfrm>
            <a:off x="5105400" y="3705225"/>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b="1">
                <a:ea typeface="宋体" panose="02010600030101010101" pitchFamily="2" charset="-122"/>
              </a:rPr>
              <a:t>16M</a:t>
            </a:r>
            <a:endParaRPr lang="en-US" altLang="zh-CN" b="1">
              <a:ea typeface="宋体" panose="02010600030101010101" pitchFamily="2" charset="-122"/>
            </a:endParaRPr>
          </a:p>
        </p:txBody>
      </p:sp>
      <p:sp>
        <p:nvSpPr>
          <p:cNvPr id="28683" name="Rectangle 11"/>
          <p:cNvSpPr>
            <a:spLocks noChangeArrowheads="1"/>
          </p:cNvSpPr>
          <p:nvPr/>
        </p:nvSpPr>
        <p:spPr bwMode="auto">
          <a:xfrm>
            <a:off x="5562600" y="2714625"/>
            <a:ext cx="6858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b="1">
                <a:ea typeface="宋体" panose="02010600030101010101" pitchFamily="2" charset="-122"/>
              </a:rPr>
              <a:t>64M</a:t>
            </a:r>
            <a:endParaRPr lang="en-US" altLang="zh-CN" b="1">
              <a:ea typeface="宋体" panose="02010600030101010101" pitchFamily="2" charset="-122"/>
            </a:endParaRPr>
          </a:p>
        </p:txBody>
      </p:sp>
      <p:sp>
        <p:nvSpPr>
          <p:cNvPr id="28684" name="Rectangle 12"/>
          <p:cNvSpPr>
            <a:spLocks noChangeArrowheads="1"/>
          </p:cNvSpPr>
          <p:nvPr/>
        </p:nvSpPr>
        <p:spPr bwMode="auto">
          <a:xfrm>
            <a:off x="6324600" y="2943225"/>
            <a:ext cx="7620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b="1">
                <a:ea typeface="宋体" panose="02010600030101010101" pitchFamily="2" charset="-122"/>
              </a:rPr>
              <a:t>128M</a:t>
            </a:r>
            <a:endParaRPr lang="en-US" altLang="zh-CN" b="1">
              <a:ea typeface="宋体" panose="02010600030101010101" pitchFamily="2" charset="-122"/>
            </a:endParaRPr>
          </a:p>
        </p:txBody>
      </p:sp>
      <p:sp>
        <p:nvSpPr>
          <p:cNvPr id="28685" name="Rectangle 13"/>
          <p:cNvSpPr>
            <a:spLocks noChangeArrowheads="1"/>
          </p:cNvSpPr>
          <p:nvPr/>
        </p:nvSpPr>
        <p:spPr bwMode="auto">
          <a:xfrm>
            <a:off x="6324600" y="2333625"/>
            <a:ext cx="7620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b="1">
                <a:ea typeface="宋体" panose="02010600030101010101" pitchFamily="2" charset="-122"/>
              </a:rPr>
              <a:t>256M</a:t>
            </a:r>
            <a:endParaRPr lang="en-US" altLang="zh-CN" b="1">
              <a:ea typeface="宋体" panose="02010600030101010101" pitchFamily="2" charset="-122"/>
            </a:endParaRPr>
          </a:p>
        </p:txBody>
      </p:sp>
      <p:sp>
        <p:nvSpPr>
          <p:cNvPr id="28686" name="Rectangle 14"/>
          <p:cNvSpPr>
            <a:spLocks noChangeArrowheads="1"/>
          </p:cNvSpPr>
          <p:nvPr/>
        </p:nvSpPr>
        <p:spPr bwMode="auto">
          <a:xfrm>
            <a:off x="7315200" y="2638425"/>
            <a:ext cx="8382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b="1">
                <a:ea typeface="宋体" panose="02010600030101010101" pitchFamily="2" charset="-122"/>
              </a:rPr>
              <a:t>512M</a:t>
            </a:r>
            <a:endParaRPr lang="en-US" altLang="zh-CN" b="1">
              <a:ea typeface="宋体" panose="02010600030101010101" pitchFamily="2" charset="-122"/>
            </a:endParaRPr>
          </a:p>
        </p:txBody>
      </p:sp>
      <p:sp>
        <p:nvSpPr>
          <p:cNvPr id="16" name="Line 16"/>
          <p:cNvSpPr>
            <a:spLocks noChangeShapeType="1"/>
          </p:cNvSpPr>
          <p:nvPr/>
        </p:nvSpPr>
        <p:spPr bwMode="auto">
          <a:xfrm flipV="1">
            <a:off x="2057400" y="1724025"/>
            <a:ext cx="6248400" cy="38862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88" name="Rectangle 16"/>
          <p:cNvSpPr>
            <a:spLocks noChangeArrowheads="1"/>
          </p:cNvSpPr>
          <p:nvPr/>
        </p:nvSpPr>
        <p:spPr bwMode="auto">
          <a:xfrm>
            <a:off x="7772400" y="1952625"/>
            <a:ext cx="8382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b="1">
                <a:ea typeface="宋体" panose="02010600030101010101" pitchFamily="2" charset="-122"/>
              </a:rPr>
              <a:t>1G</a:t>
            </a:r>
            <a:endParaRPr lang="en-US" altLang="zh-CN" b="1">
              <a:ea typeface="宋体" panose="02010600030101010101" pitchFamily="2" charset="-122"/>
            </a:endParaRPr>
          </a:p>
        </p:txBody>
      </p:sp>
      <p:sp>
        <p:nvSpPr>
          <p:cNvPr id="18" name="Content Placeholder 2"/>
          <p:cNvSpPr txBox="1"/>
          <p:nvPr/>
        </p:nvSpPr>
        <p:spPr bwMode="auto">
          <a:xfrm>
            <a:off x="1638300" y="1119188"/>
            <a:ext cx="7239000" cy="381000"/>
          </a:xfrm>
          <a:prstGeom prst="rect">
            <a:avLst/>
          </a:prstGeom>
          <a:noFill/>
          <a:ln w="12700">
            <a:noFill/>
            <a:miter lim="800000"/>
          </a:ln>
        </p:spPr>
        <p:txBody>
          <a:bodyPr lIns="63500" tIns="25400" rIns="63500" bIns="25400">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pPr marL="287655" indent="-287655" algn="ctr">
              <a:lnSpc>
                <a:spcPct val="90000"/>
              </a:lnSpc>
              <a:spcBef>
                <a:spcPct val="65000"/>
              </a:spcBef>
              <a:buClr>
                <a:schemeClr val="accent1"/>
              </a:buClr>
              <a:buSzPct val="75000"/>
              <a:defRPr/>
            </a:pPr>
            <a:r>
              <a:rPr lang="en-US" sz="2400" kern="0" dirty="0">
                <a:solidFill>
                  <a:schemeClr val="tx1"/>
                </a:solidFill>
                <a:latin typeface="+mn-lt"/>
              </a:rPr>
              <a:t>DRAM capacity growth over 3 decades</a:t>
            </a:r>
            <a:endParaRPr lang="en-US" sz="2400" kern="0" dirty="0">
              <a:solidFill>
                <a:schemeClr val="tx1"/>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EF06A15B-3F0E-4387-81A6-9EE7C6C8973E}" type="slidenum">
              <a:rPr lang="en-AU"/>
            </a:fld>
            <a:endParaRPr lang="en-AU"/>
          </a:p>
        </p:txBody>
      </p:sp>
      <p:sp>
        <p:nvSpPr>
          <p:cNvPr id="2969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Power Trends</a:t>
            </a:r>
            <a:endParaRPr lang="en-US" altLang="zh-CN" smtClean="0">
              <a:ea typeface="宋体" panose="02010600030101010101" pitchFamily="2" charset="-122"/>
            </a:endParaRPr>
          </a:p>
        </p:txBody>
      </p:sp>
      <p:sp>
        <p:nvSpPr>
          <p:cNvPr id="29700" name="Rectangle 3"/>
          <p:cNvSpPr>
            <a:spLocks noGrp="1" noChangeArrowheads="1"/>
          </p:cNvSpPr>
          <p:nvPr>
            <p:ph type="body" idx="1"/>
          </p:nvPr>
        </p:nvSpPr>
        <p:spPr>
          <a:xfrm>
            <a:off x="684213" y="4149725"/>
            <a:ext cx="8270875" cy="647700"/>
          </a:xfrm>
        </p:spPr>
        <p:txBody>
          <a:bodyPr/>
          <a:lstStyle/>
          <a:p>
            <a:pPr eaLnBrk="1" hangingPunct="1"/>
            <a:r>
              <a:rPr lang="en-US" altLang="zh-CN" smtClean="0">
                <a:ea typeface="宋体" panose="02010600030101010101" pitchFamily="2" charset="-122"/>
              </a:rPr>
              <a:t>In CMOS IC technology</a:t>
            </a:r>
            <a:endParaRPr lang="en-US" altLang="zh-CN" smtClean="0">
              <a:ea typeface="宋体" panose="02010600030101010101" pitchFamily="2" charset="-122"/>
            </a:endParaRPr>
          </a:p>
        </p:txBody>
      </p:sp>
      <p:sp>
        <p:nvSpPr>
          <p:cNvPr id="29701" name="Text Box 4"/>
          <p:cNvSpPr txBox="1">
            <a:spLocks noChangeArrowheads="1"/>
          </p:cNvSpPr>
          <p:nvPr/>
        </p:nvSpPr>
        <p:spPr bwMode="auto">
          <a:xfrm rot="5400000">
            <a:off x="7808119" y="969169"/>
            <a:ext cx="2305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chemeClr val="folHlink"/>
                </a:solidFill>
                <a:ea typeface="宋体" panose="02010600030101010101" pitchFamily="2" charset="-122"/>
              </a:rPr>
              <a:t>§1.5 The Power Wall</a:t>
            </a:r>
            <a:endParaRPr lang="en-US" altLang="zh-CN">
              <a:solidFill>
                <a:schemeClr val="folHlink"/>
              </a:solidFill>
              <a:ea typeface="宋体" panose="02010600030101010101" pitchFamily="2" charset="-122"/>
            </a:endParaRPr>
          </a:p>
        </p:txBody>
      </p:sp>
      <p:graphicFrame>
        <p:nvGraphicFramePr>
          <p:cNvPr id="29702" name="Object 6"/>
          <p:cNvGraphicFramePr>
            <a:graphicFrameLocks noChangeAspect="1"/>
          </p:cNvGraphicFramePr>
          <p:nvPr/>
        </p:nvGraphicFramePr>
        <p:xfrm>
          <a:off x="1331913" y="4941888"/>
          <a:ext cx="7081837" cy="503237"/>
        </p:xfrm>
        <a:graphic>
          <a:graphicData uri="http://schemas.openxmlformats.org/presentationml/2006/ole">
            <mc:AlternateContent xmlns:mc="http://schemas.openxmlformats.org/markup-compatibility/2006">
              <mc:Choice xmlns:v="urn:schemas-microsoft-com:vml" Requires="v">
                <p:oleObj spid="_x0000_s29829" name="Equation" r:id="rId1" imgW="3213100" imgH="228600" progId="Equation.DSMT4">
                  <p:embed/>
                </p:oleObj>
              </mc:Choice>
              <mc:Fallback>
                <p:oleObj name="Equation" r:id="rId1" imgW="3213100" imgH="228600" progId="Equation.DSMT4">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4941888"/>
                        <a:ext cx="7081837" cy="50323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3" name="AutoShape 7"/>
          <p:cNvSpPr/>
          <p:nvPr/>
        </p:nvSpPr>
        <p:spPr bwMode="auto">
          <a:xfrm>
            <a:off x="7740650" y="5805488"/>
            <a:ext cx="1003300" cy="403225"/>
          </a:xfrm>
          <a:prstGeom prst="borderCallout1">
            <a:avLst>
              <a:gd name="adj1" fmla="val 28347"/>
              <a:gd name="adj2" fmla="val -7597"/>
              <a:gd name="adj3" fmla="val -83463"/>
              <a:gd name="adj4" fmla="val -25000"/>
            </a:avLst>
          </a:prstGeom>
          <a:solidFill>
            <a:schemeClr val="accent1"/>
          </a:solidFill>
          <a:ln w="9525">
            <a:solidFill>
              <a:schemeClr val="tx1"/>
            </a:solidFill>
            <a:miter lim="800000"/>
            <a:tailEnd type="triangle" w="med" len="med"/>
          </a:ln>
        </p:spPr>
        <p:txBody>
          <a:bodyPr/>
          <a:lstStyle/>
          <a:p>
            <a:pPr algn="ctr"/>
            <a:r>
              <a:rPr lang="en-US" altLang="zh-CN">
                <a:ea typeface="宋体" panose="02010600030101010101" pitchFamily="2" charset="-122"/>
              </a:rPr>
              <a:t>×</a:t>
            </a:r>
            <a:r>
              <a:rPr lang="en-AU"/>
              <a:t>1000</a:t>
            </a:r>
            <a:endParaRPr lang="en-AU"/>
          </a:p>
        </p:txBody>
      </p:sp>
      <p:sp>
        <p:nvSpPr>
          <p:cNvPr id="29704" name="AutoShape 8"/>
          <p:cNvSpPr/>
          <p:nvPr/>
        </p:nvSpPr>
        <p:spPr bwMode="auto">
          <a:xfrm>
            <a:off x="2267744" y="5815200"/>
            <a:ext cx="1003300" cy="403225"/>
          </a:xfrm>
          <a:prstGeom prst="borderCallout1">
            <a:avLst>
              <a:gd name="adj1" fmla="val 28347"/>
              <a:gd name="adj2" fmla="val -7597"/>
              <a:gd name="adj3" fmla="val -84250"/>
              <a:gd name="adj4" fmla="val -29273"/>
            </a:avLst>
          </a:prstGeom>
          <a:solidFill>
            <a:schemeClr val="accent1"/>
          </a:solidFill>
          <a:ln w="9525">
            <a:solidFill>
              <a:schemeClr val="tx1"/>
            </a:solidFill>
            <a:miter lim="800000"/>
            <a:tailEnd type="triangle" w="med" len="med"/>
          </a:ln>
        </p:spPr>
        <p:txBody>
          <a:bodyPr/>
          <a:lstStyle/>
          <a:p>
            <a:pPr algn="ctr"/>
            <a:r>
              <a:rPr lang="en-US" altLang="zh-CN">
                <a:ea typeface="宋体" panose="02010600030101010101" pitchFamily="2" charset="-122"/>
              </a:rPr>
              <a:t>×</a:t>
            </a:r>
            <a:r>
              <a:rPr lang="en-AU"/>
              <a:t>30</a:t>
            </a:r>
            <a:endParaRPr lang="en-AU"/>
          </a:p>
        </p:txBody>
      </p:sp>
      <p:sp>
        <p:nvSpPr>
          <p:cNvPr id="29705" name="AutoShape 9"/>
          <p:cNvSpPr/>
          <p:nvPr/>
        </p:nvSpPr>
        <p:spPr bwMode="auto">
          <a:xfrm>
            <a:off x="5867400" y="5805488"/>
            <a:ext cx="1223963" cy="403225"/>
          </a:xfrm>
          <a:prstGeom prst="borderCallout1">
            <a:avLst>
              <a:gd name="adj1" fmla="val 28347"/>
              <a:gd name="adj2" fmla="val -6227"/>
              <a:gd name="adj3" fmla="val -81495"/>
              <a:gd name="adj4" fmla="val -27755"/>
            </a:avLst>
          </a:prstGeom>
          <a:solidFill>
            <a:schemeClr val="accent1"/>
          </a:solidFill>
          <a:ln w="9525">
            <a:solidFill>
              <a:schemeClr val="tx1"/>
            </a:solidFill>
            <a:miter lim="800000"/>
            <a:tailEnd type="triangle" w="med" len="med"/>
          </a:ln>
        </p:spPr>
        <p:txBody>
          <a:bodyPr/>
          <a:lstStyle/>
          <a:p>
            <a:pPr algn="ctr"/>
            <a:r>
              <a:rPr lang="en-US" altLang="zh-CN">
                <a:ea typeface="宋体" panose="02010600030101010101" pitchFamily="2" charset="-122"/>
              </a:rPr>
              <a:t>5V → 1V</a:t>
            </a:r>
            <a:endParaRPr lang="en-AU"/>
          </a:p>
        </p:txBody>
      </p:sp>
      <p:pic>
        <p:nvPicPr>
          <p:cNvPr id="29706" name="Picture 10" descr="f01-15-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613" y="1557338"/>
            <a:ext cx="511810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zh-CN" smtClean="0">
                <a:ea typeface="宋体" panose="02010600030101010101" pitchFamily="2" charset="-122"/>
              </a:rPr>
              <a:t>Power Density Getting Worse</a:t>
            </a:r>
            <a:endParaRPr lang="en-US" altLang="zh-CN" smtClean="0">
              <a:ea typeface="宋体" panose="02010600030101010101" pitchFamily="2" charset="-122"/>
            </a:endParaRPr>
          </a:p>
        </p:txBody>
      </p:sp>
      <p:sp>
        <p:nvSpPr>
          <p:cNvPr id="30723" name="Content Placeholder 2"/>
          <p:cNvSpPr>
            <a:spLocks noGrp="1"/>
          </p:cNvSpPr>
          <p:nvPr>
            <p:ph idx="1"/>
          </p:nvPr>
        </p:nvSpPr>
        <p:spPr/>
        <p:txBody>
          <a:bodyPr/>
          <a:lstStyle/>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a:p>
            <a:endParaRPr lang="en-US" altLang="zh-CN" smtClean="0">
              <a:ea typeface="宋体" panose="02010600030101010101" pitchFamily="2" charset="-122"/>
            </a:endParaRPr>
          </a:p>
        </p:txBody>
      </p:sp>
      <p:sp>
        <p:nvSpPr>
          <p:cNvPr id="3072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B146DF01-F73D-4A6E-BB2D-7860FC6D9ECE}" type="slidenum">
              <a:rPr lang="en-AU"/>
            </a:fld>
            <a:endParaRPr lang="en-AU"/>
          </a:p>
        </p:txBody>
      </p:sp>
      <p:pic>
        <p:nvPicPr>
          <p:cNvPr id="30725" name="Picture 2"/>
          <p:cNvPicPr>
            <a:picLocks noChangeAspect="1" noChangeArrowheads="1"/>
          </p:cNvPicPr>
          <p:nvPr/>
        </p:nvPicPr>
        <p:blipFill>
          <a:blip r:embed="rId1">
            <a:extLst>
              <a:ext uri="{28A0092B-C50C-407E-A947-70E740481C1C}">
                <a14:useLocalDpi xmlns:a14="http://schemas.microsoft.com/office/drawing/2010/main" val="0"/>
              </a:ext>
            </a:extLst>
          </a:blip>
          <a:srcRect l="17188" t="18626" r="11719" b="15631"/>
          <a:stretch>
            <a:fillRect/>
          </a:stretch>
        </p:blipFill>
        <p:spPr bwMode="auto">
          <a:xfrm>
            <a:off x="1357313" y="1428750"/>
            <a:ext cx="650081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84213" y="400050"/>
            <a:ext cx="8259762" cy="508000"/>
          </a:xfrm>
        </p:spPr>
        <p:txBody>
          <a:bodyPr/>
          <a:lstStyle/>
          <a:p>
            <a:r>
              <a:rPr lang="en-US" altLang="zh-CN" sz="2700" smtClean="0">
                <a:ea typeface="宋体" panose="02010600030101010101" pitchFamily="2" charset="-122"/>
              </a:rPr>
              <a:t>Surpassed hot (kitchen) plate … why not use it?</a:t>
            </a:r>
            <a:endParaRPr lang="en-US" altLang="zh-CN" sz="2700" smtClean="0">
              <a:ea typeface="宋体" panose="02010600030101010101" pitchFamily="2" charset="-122"/>
            </a:endParaRPr>
          </a:p>
        </p:txBody>
      </p:sp>
      <p:sp>
        <p:nvSpPr>
          <p:cNvPr id="31747" name="Content Placeholder 2"/>
          <p:cNvSpPr>
            <a:spLocks noGrp="1"/>
          </p:cNvSpPr>
          <p:nvPr>
            <p:ph idx="1"/>
          </p:nvPr>
        </p:nvSpPr>
        <p:spPr/>
        <p:txBody>
          <a:bodyPr/>
          <a:lstStyle/>
          <a:p>
            <a:endParaRPr lang="zh-CN" altLang="zh-CN" dirty="0" smtClean="0"/>
          </a:p>
        </p:txBody>
      </p:sp>
      <p:sp>
        <p:nvSpPr>
          <p:cNvPr id="3174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651103AA-3AB0-47B0-8AD6-6DB2C86D0479}" type="slidenum">
              <a:rPr lang="en-AU"/>
            </a:fld>
            <a:endParaRPr lang="en-AU"/>
          </a:p>
        </p:txBody>
      </p:sp>
      <p:pic>
        <p:nvPicPr>
          <p:cNvPr id="3174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624" y="1124744"/>
            <a:ext cx="5356225" cy="470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散热</a:t>
            </a:r>
            <a:r>
              <a:rPr lang="en-US" altLang="zh-CN" dirty="0" smtClean="0"/>
              <a:t>\</a:t>
            </a:r>
            <a:r>
              <a:rPr lang="zh-CN" altLang="en-US" smtClean="0"/>
              <a:t>隧道效应</a:t>
            </a:r>
            <a:endParaRPr lang="zh-CN" altLang="en-US" dirty="0"/>
          </a:p>
        </p:txBody>
      </p:sp>
      <p:sp>
        <p:nvSpPr>
          <p:cNvPr id="4" name="页脚占位符 3"/>
          <p:cNvSpPr>
            <a:spLocks noGrp="1"/>
          </p:cNvSpPr>
          <p:nvPr>
            <p:ph type="ftr" sz="quarter" idx="10"/>
          </p:nvPr>
        </p:nvSpPr>
        <p:spPr/>
        <p:txBody>
          <a:bodyPr/>
          <a:lstStyle/>
          <a:p>
            <a:r>
              <a:rPr lang="en-AU" smtClean="0"/>
              <a:t>Chapter 1 — Computer Abstractions and Technology — </a:t>
            </a:r>
            <a:fld id="{9FD3F2BD-C08D-4146-B5F1-D59732E3FA60}" type="slidenum">
              <a:rPr lang="en-AU" smtClean="0"/>
            </a:fld>
            <a:endParaRPr lang="en-AU"/>
          </a:p>
        </p:txBody>
      </p:sp>
      <p:pic>
        <p:nvPicPr>
          <p:cNvPr id="624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384" y="1124744"/>
            <a:ext cx="2795317"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648" y="1601519"/>
            <a:ext cx="3291458" cy="3391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058" y="1267624"/>
            <a:ext cx="2520280"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3823344"/>
            <a:ext cx="3089920" cy="2307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DC4BDDB6-2498-45CD-84F8-525694F19D98}" type="slidenum">
              <a:rPr lang="en-AU"/>
            </a:fld>
            <a:endParaRPr lang="en-AU"/>
          </a:p>
        </p:txBody>
      </p:sp>
      <p:sp>
        <p:nvSpPr>
          <p:cNvPr id="32771"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Uniprocessor Performance</a:t>
            </a:r>
            <a:endParaRPr lang="en-US" altLang="zh-CN" dirty="0" smtClean="0">
              <a:ea typeface="宋体" panose="02010600030101010101" pitchFamily="2" charset="-122"/>
            </a:endParaRPr>
          </a:p>
        </p:txBody>
      </p:sp>
      <p:sp>
        <p:nvSpPr>
          <p:cNvPr id="32772" name="Text Box 4"/>
          <p:cNvSpPr txBox="1">
            <a:spLocks noChangeArrowheads="1"/>
          </p:cNvSpPr>
          <p:nvPr/>
        </p:nvSpPr>
        <p:spPr bwMode="auto">
          <a:xfrm rot="5400000">
            <a:off x="6163469" y="2613819"/>
            <a:ext cx="55943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dirty="0">
                <a:solidFill>
                  <a:schemeClr val="folHlink"/>
                </a:solidFill>
                <a:ea typeface="宋体" panose="02010600030101010101" pitchFamily="2" charset="-122"/>
              </a:rPr>
              <a:t>§1.6 The Sea Change: The Switch to Multiprocessors</a:t>
            </a:r>
            <a:endParaRPr lang="en-US" altLang="zh-CN" dirty="0">
              <a:solidFill>
                <a:schemeClr val="folHlink"/>
              </a:solidFill>
              <a:ea typeface="宋体" panose="02010600030101010101" pitchFamily="2" charset="-122"/>
            </a:endParaRPr>
          </a:p>
        </p:txBody>
      </p:sp>
      <p:pic>
        <p:nvPicPr>
          <p:cNvPr id="32773" name="Picture 5" descr="f01-16-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2988" y="1268413"/>
            <a:ext cx="6831012" cy="402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AutoShape 7"/>
          <p:cNvSpPr/>
          <p:nvPr/>
        </p:nvSpPr>
        <p:spPr bwMode="auto">
          <a:xfrm>
            <a:off x="1116013" y="5516563"/>
            <a:ext cx="5400675" cy="649287"/>
          </a:xfrm>
          <a:prstGeom prst="borderCallout1">
            <a:avLst>
              <a:gd name="adj1" fmla="val 17602"/>
              <a:gd name="adj2" fmla="val 101412"/>
              <a:gd name="adj3" fmla="val -147431"/>
              <a:gd name="adj4" fmla="val 107435"/>
            </a:avLst>
          </a:prstGeom>
          <a:solidFill>
            <a:schemeClr val="accent1"/>
          </a:solidFill>
          <a:ln w="9525">
            <a:solidFill>
              <a:schemeClr val="tx1"/>
            </a:solidFill>
            <a:miter lim="800000"/>
            <a:tailEnd type="triangle" w="med" len="med"/>
          </a:ln>
        </p:spPr>
        <p:txBody>
          <a:bodyPr/>
          <a:lstStyle/>
          <a:p>
            <a:pPr>
              <a:spcBef>
                <a:spcPct val="50000"/>
              </a:spcBef>
            </a:pPr>
            <a:r>
              <a:rPr lang="en-AU" sz="1600" dirty="0"/>
              <a:t>Constrained by power, instruction-level parallelism, memory latency</a:t>
            </a:r>
            <a:endParaRPr lang="en-AU"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zh-CN" dirty="0" smtClean="0">
                <a:ea typeface="宋体" panose="02010600030101010101" pitchFamily="2" charset="-122"/>
              </a:rPr>
              <a:t>The Sea Change</a:t>
            </a:r>
            <a:endParaRPr lang="en-US" altLang="zh-CN" dirty="0" smtClean="0">
              <a:ea typeface="宋体" panose="02010600030101010101" pitchFamily="2" charset="-122"/>
            </a:endParaRPr>
          </a:p>
        </p:txBody>
      </p:sp>
      <p:sp>
        <p:nvSpPr>
          <p:cNvPr id="33795"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D97D504D-FE5A-4262-8226-B758707A6FFC}" type="slidenum">
              <a:rPr lang="en-AU"/>
            </a:fld>
            <a:endParaRPr lang="en-AU"/>
          </a:p>
        </p:txBody>
      </p:sp>
      <p:sp>
        <p:nvSpPr>
          <p:cNvPr id="45060" name="Content Placeholder 2"/>
          <p:cNvSpPr>
            <a:spLocks noGrp="1"/>
          </p:cNvSpPr>
          <p:nvPr/>
        </p:nvSpPr>
        <p:spPr bwMode="auto">
          <a:xfrm>
            <a:off x="642938" y="1143000"/>
            <a:ext cx="81534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gn="just">
              <a:lnSpc>
                <a:spcPct val="90000"/>
              </a:lnSpc>
              <a:spcBef>
                <a:spcPct val="65000"/>
              </a:spcBef>
              <a:buClr>
                <a:schemeClr val="accent1"/>
              </a:buClr>
              <a:buSzPct val="75000"/>
              <a:buFont typeface="Wingdings" panose="05000000000000000000" pitchFamily="2" charset="2"/>
              <a:buChar char="q"/>
            </a:pPr>
            <a:r>
              <a:rPr lang="en-US" altLang="zh-CN" sz="2200" dirty="0">
                <a:solidFill>
                  <a:srgbClr val="FF0000"/>
                </a:solidFill>
                <a:ea typeface="宋体" panose="02010600030101010101" pitchFamily="2" charset="-122"/>
              </a:rPr>
              <a:t>The power challenge has forced a change in the design of microprocessors</a:t>
            </a:r>
            <a:endParaRPr lang="en-US" altLang="zh-CN" sz="2200" dirty="0">
              <a:solidFill>
                <a:srgbClr val="FF0000"/>
              </a:solidFill>
              <a:ea typeface="宋体" panose="02010600030101010101" pitchFamily="2" charset="-122"/>
            </a:endParaRPr>
          </a:p>
          <a:p>
            <a:pPr marL="741680" lvl="1" indent="-246380" algn="just">
              <a:lnSpc>
                <a:spcPct val="85000"/>
              </a:lnSpc>
              <a:spcBef>
                <a:spcPct val="40000"/>
              </a:spcBef>
              <a:buClr>
                <a:schemeClr val="accent1"/>
              </a:buClr>
              <a:buSzPct val="75000"/>
              <a:buFont typeface="Monotype Sorts"/>
              <a:buChar char="l"/>
            </a:pPr>
            <a:r>
              <a:rPr lang="en-US" altLang="zh-CN" sz="2000" dirty="0">
                <a:ea typeface="宋体" panose="02010600030101010101" pitchFamily="2" charset="-122"/>
              </a:rPr>
              <a:t>Since 2002 the rate of improvement in the response time of programs on desktop computers has slowed from a factor of 1.5 per year to less than a factor of 1.2 per year</a:t>
            </a:r>
            <a:endParaRPr lang="en-US" altLang="zh-CN" sz="2000" dirty="0">
              <a:ea typeface="宋体" panose="02010600030101010101" pitchFamily="2" charset="-122"/>
            </a:endParaRPr>
          </a:p>
          <a:p>
            <a:pPr marL="287655" indent="-287655" algn="just">
              <a:lnSpc>
                <a:spcPct val="90000"/>
              </a:lnSpc>
              <a:spcBef>
                <a:spcPct val="65000"/>
              </a:spcBef>
              <a:buClr>
                <a:schemeClr val="accent1"/>
              </a:buClr>
              <a:buSzPct val="75000"/>
              <a:buFont typeface="Wingdings" panose="05000000000000000000" pitchFamily="2" charset="2"/>
              <a:buChar char="q"/>
            </a:pPr>
            <a:r>
              <a:rPr lang="en-US" altLang="zh-CN" sz="2200" dirty="0">
                <a:ea typeface="宋体" panose="02010600030101010101" pitchFamily="2" charset="-122"/>
              </a:rPr>
              <a:t>As of 2006 all desktop and server companies are shipping microprocessors with </a:t>
            </a:r>
            <a:r>
              <a:rPr lang="en-US" altLang="zh-CN" sz="2200" b="1" dirty="0">
                <a:solidFill>
                  <a:schemeClr val="tx2"/>
                </a:solidFill>
                <a:ea typeface="宋体" panose="02010600030101010101" pitchFamily="2" charset="-122"/>
              </a:rPr>
              <a:t>multiple</a:t>
            </a:r>
            <a:r>
              <a:rPr lang="en-US" altLang="zh-CN" sz="2200" dirty="0">
                <a:ea typeface="宋体" panose="02010600030101010101" pitchFamily="2" charset="-122"/>
              </a:rPr>
              <a:t> processors – cores – per chip</a:t>
            </a:r>
            <a:endParaRPr lang="en-US" altLang="zh-CN" sz="2200" dirty="0">
              <a:ea typeface="宋体" panose="02010600030101010101" pitchFamily="2" charset="-122"/>
            </a:endParaRPr>
          </a:p>
        </p:txBody>
      </p:sp>
      <p:graphicFrame>
        <p:nvGraphicFramePr>
          <p:cNvPr id="5" name="Table 4"/>
          <p:cNvGraphicFramePr>
            <a:graphicFrameLocks noGrp="1"/>
          </p:cNvGraphicFramePr>
          <p:nvPr/>
        </p:nvGraphicFramePr>
        <p:xfrm>
          <a:off x="928688" y="3714750"/>
          <a:ext cx="7467600" cy="1752600"/>
        </p:xfrm>
        <a:graphic>
          <a:graphicData uri="http://schemas.openxmlformats.org/drawingml/2006/table">
            <a:tbl>
              <a:tblPr firstRow="1" bandRow="1">
                <a:tableStyleId>{5940675A-B579-460E-94D1-54222C63F5DA}</a:tableStyleId>
              </a:tblPr>
              <a:tblGrid>
                <a:gridCol w="1676400"/>
                <a:gridCol w="1310640"/>
                <a:gridCol w="1493520"/>
                <a:gridCol w="1493520"/>
                <a:gridCol w="1493520"/>
              </a:tblGrid>
              <a:tr h="370840">
                <a:tc>
                  <a:txBody>
                    <a:bodyPr/>
                    <a:lstStyle/>
                    <a:p>
                      <a:r>
                        <a:rPr lang="en-US" dirty="0" smtClean="0"/>
                        <a:t>Product</a:t>
                      </a:r>
                      <a:endParaRPr lang="en-US" dirty="0"/>
                    </a:p>
                  </a:txBody>
                  <a:tcPr/>
                </a:tc>
                <a:tc>
                  <a:txBody>
                    <a:bodyPr/>
                    <a:lstStyle/>
                    <a:p>
                      <a:pPr algn="ctr"/>
                      <a:r>
                        <a:rPr lang="en-US" dirty="0" smtClean="0"/>
                        <a:t>AMD Barcelona</a:t>
                      </a:r>
                      <a:endParaRPr lang="en-US" dirty="0"/>
                    </a:p>
                  </a:txBody>
                  <a:tcPr/>
                </a:tc>
                <a:tc>
                  <a:txBody>
                    <a:bodyPr/>
                    <a:lstStyle/>
                    <a:p>
                      <a:pPr algn="ctr"/>
                      <a:r>
                        <a:rPr lang="en-US" dirty="0" smtClean="0"/>
                        <a:t>Intel Nehalem</a:t>
                      </a:r>
                      <a:endParaRPr lang="en-US" dirty="0"/>
                    </a:p>
                  </a:txBody>
                  <a:tcPr/>
                </a:tc>
                <a:tc>
                  <a:txBody>
                    <a:bodyPr/>
                    <a:lstStyle/>
                    <a:p>
                      <a:pPr algn="ctr"/>
                      <a:r>
                        <a:rPr lang="en-US" dirty="0" smtClean="0"/>
                        <a:t>IBM Power 6</a:t>
                      </a:r>
                      <a:endParaRPr lang="en-US" dirty="0"/>
                    </a:p>
                  </a:txBody>
                  <a:tcPr/>
                </a:tc>
                <a:tc>
                  <a:txBody>
                    <a:bodyPr/>
                    <a:lstStyle/>
                    <a:p>
                      <a:pPr algn="ctr"/>
                      <a:r>
                        <a:rPr lang="en-US" dirty="0" smtClean="0"/>
                        <a:t>Sun Niagara 2</a:t>
                      </a:r>
                      <a:endParaRPr lang="en-US" dirty="0"/>
                    </a:p>
                  </a:txBody>
                  <a:tcPr/>
                </a:tc>
              </a:tr>
              <a:tr h="370840">
                <a:tc>
                  <a:txBody>
                    <a:bodyPr/>
                    <a:lstStyle/>
                    <a:p>
                      <a:r>
                        <a:rPr lang="en-US" dirty="0" smtClean="0"/>
                        <a:t>Cores per chip</a:t>
                      </a:r>
                      <a:endParaRPr lang="en-US" dirty="0"/>
                    </a:p>
                  </a:txBody>
                  <a:tcPr/>
                </a:tc>
                <a:tc>
                  <a:txBody>
                    <a:bodyPr/>
                    <a:lstStyle/>
                    <a:p>
                      <a:pPr algn="ctr"/>
                      <a:r>
                        <a:rPr lang="en-US" dirty="0" smtClean="0"/>
                        <a:t>4</a:t>
                      </a:r>
                      <a:endParaRPr lang="en-US" dirty="0"/>
                    </a:p>
                  </a:txBody>
                  <a:tcPr/>
                </a:tc>
                <a:tc>
                  <a:txBody>
                    <a:bodyPr/>
                    <a:lstStyle/>
                    <a:p>
                      <a:pPr algn="ctr"/>
                      <a:r>
                        <a:rPr lang="en-US" dirty="0" smtClean="0"/>
                        <a:t>4</a:t>
                      </a:r>
                      <a:endParaRPr lang="en-US" dirty="0"/>
                    </a:p>
                  </a:txBody>
                  <a:tcPr/>
                </a:tc>
                <a:tc>
                  <a:txBody>
                    <a:bodyPr/>
                    <a:lstStyle/>
                    <a:p>
                      <a:pPr algn="ctr"/>
                      <a:r>
                        <a:rPr lang="en-US" dirty="0" smtClean="0"/>
                        <a:t>2</a:t>
                      </a:r>
                      <a:endParaRPr lang="en-US" dirty="0"/>
                    </a:p>
                  </a:txBody>
                  <a:tcPr/>
                </a:tc>
                <a:tc>
                  <a:txBody>
                    <a:bodyPr/>
                    <a:lstStyle/>
                    <a:p>
                      <a:pPr algn="ctr"/>
                      <a:r>
                        <a:rPr lang="en-US" dirty="0" smtClean="0"/>
                        <a:t>8</a:t>
                      </a:r>
                      <a:endParaRPr lang="en-US" dirty="0"/>
                    </a:p>
                  </a:txBody>
                  <a:tcPr/>
                </a:tc>
              </a:tr>
              <a:tr h="370840">
                <a:tc>
                  <a:txBody>
                    <a:bodyPr/>
                    <a:lstStyle/>
                    <a:p>
                      <a:r>
                        <a:rPr lang="en-US" dirty="0" smtClean="0"/>
                        <a:t>Clock rate</a:t>
                      </a:r>
                      <a:endParaRPr lang="en-US" dirty="0"/>
                    </a:p>
                  </a:txBody>
                  <a:tcPr/>
                </a:tc>
                <a:tc>
                  <a:txBody>
                    <a:bodyPr/>
                    <a:lstStyle/>
                    <a:p>
                      <a:pPr algn="ctr"/>
                      <a:r>
                        <a:rPr lang="en-US" dirty="0" smtClean="0"/>
                        <a:t>2.5 GHz</a:t>
                      </a:r>
                      <a:endParaRPr lang="en-US" dirty="0"/>
                    </a:p>
                  </a:txBody>
                  <a:tcPr/>
                </a:tc>
                <a:tc>
                  <a:txBody>
                    <a:bodyPr/>
                    <a:lstStyle/>
                    <a:p>
                      <a:pPr algn="ctr"/>
                      <a:r>
                        <a:rPr lang="en-US" dirty="0" smtClean="0"/>
                        <a:t>~2.5</a:t>
                      </a:r>
                      <a:r>
                        <a:rPr lang="en-US" baseline="0" dirty="0" smtClean="0"/>
                        <a:t> GHz?</a:t>
                      </a:r>
                      <a:endParaRPr lang="en-US" dirty="0"/>
                    </a:p>
                  </a:txBody>
                  <a:tcPr/>
                </a:tc>
                <a:tc>
                  <a:txBody>
                    <a:bodyPr/>
                    <a:lstStyle/>
                    <a:p>
                      <a:pPr algn="ctr"/>
                      <a:r>
                        <a:rPr lang="en-US" dirty="0" smtClean="0"/>
                        <a:t>4.7 GHz</a:t>
                      </a:r>
                      <a:endParaRPr lang="en-US" dirty="0"/>
                    </a:p>
                  </a:txBody>
                  <a:tcPr/>
                </a:tc>
                <a:tc>
                  <a:txBody>
                    <a:bodyPr/>
                    <a:lstStyle/>
                    <a:p>
                      <a:pPr algn="ctr"/>
                      <a:r>
                        <a:rPr lang="en-US" dirty="0" smtClean="0"/>
                        <a:t>1.4 GHz</a:t>
                      </a:r>
                      <a:endParaRPr lang="en-US" dirty="0"/>
                    </a:p>
                  </a:txBody>
                  <a:tcPr/>
                </a:tc>
              </a:tr>
              <a:tr h="370840">
                <a:tc>
                  <a:txBody>
                    <a:bodyPr/>
                    <a:lstStyle/>
                    <a:p>
                      <a:r>
                        <a:rPr lang="en-US" dirty="0" smtClean="0"/>
                        <a:t>Power</a:t>
                      </a:r>
                      <a:endParaRPr lang="en-US" dirty="0"/>
                    </a:p>
                  </a:txBody>
                  <a:tcPr/>
                </a:tc>
                <a:tc>
                  <a:txBody>
                    <a:bodyPr/>
                    <a:lstStyle/>
                    <a:p>
                      <a:pPr algn="ctr"/>
                      <a:r>
                        <a:rPr lang="en-US" dirty="0" smtClean="0"/>
                        <a:t>120 W</a:t>
                      </a:r>
                      <a:endParaRPr lang="en-US" dirty="0"/>
                    </a:p>
                  </a:txBody>
                  <a:tcPr/>
                </a:tc>
                <a:tc>
                  <a:txBody>
                    <a:bodyPr/>
                    <a:lstStyle/>
                    <a:p>
                      <a:pPr algn="ctr"/>
                      <a:r>
                        <a:rPr lang="en-US" dirty="0" smtClean="0"/>
                        <a:t>~100</a:t>
                      </a:r>
                      <a:r>
                        <a:rPr lang="en-US" baseline="0" dirty="0" smtClean="0"/>
                        <a:t> W?</a:t>
                      </a:r>
                      <a:endParaRPr lang="en-US" dirty="0"/>
                    </a:p>
                  </a:txBody>
                  <a:tcPr/>
                </a:tc>
                <a:tc>
                  <a:txBody>
                    <a:bodyPr/>
                    <a:lstStyle/>
                    <a:p>
                      <a:pPr algn="ctr"/>
                      <a:r>
                        <a:rPr lang="en-US" dirty="0" smtClean="0"/>
                        <a:t>~100 W?</a:t>
                      </a:r>
                      <a:endParaRPr lang="en-US" dirty="0"/>
                    </a:p>
                  </a:txBody>
                  <a:tcPr/>
                </a:tc>
                <a:tc>
                  <a:txBody>
                    <a:bodyPr/>
                    <a:lstStyle/>
                    <a:p>
                      <a:pPr algn="ctr"/>
                      <a:r>
                        <a:rPr lang="en-US" dirty="0" smtClean="0"/>
                        <a:t>94 W</a:t>
                      </a:r>
                      <a:endParaRPr lang="en-US" dirty="0"/>
                    </a:p>
                  </a:txBody>
                  <a:tcPr/>
                </a:tc>
              </a:tr>
            </a:tbl>
          </a:graphicData>
        </a:graphic>
      </p:graphicFrame>
      <p:sp>
        <p:nvSpPr>
          <p:cNvPr id="6" name="Content Placeholder 2"/>
          <p:cNvSpPr txBox="1"/>
          <p:nvPr/>
        </p:nvSpPr>
        <p:spPr bwMode="auto">
          <a:xfrm>
            <a:off x="561975" y="5715000"/>
            <a:ext cx="8153400" cy="660400"/>
          </a:xfrm>
          <a:prstGeom prst="rect">
            <a:avLst/>
          </a:prstGeom>
          <a:noFill/>
          <a:ln w="12700">
            <a:noFill/>
            <a:miter lim="800000"/>
          </a:ln>
        </p:spPr>
        <p:txBody>
          <a:bodyPr lIns="63500" tIns="25400" rIns="63500" bIns="25400">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pPr marL="287655" indent="-287655" algn="just">
              <a:lnSpc>
                <a:spcPct val="90000"/>
              </a:lnSpc>
              <a:spcBef>
                <a:spcPct val="65000"/>
              </a:spcBef>
              <a:buClr>
                <a:schemeClr val="accent1"/>
              </a:buClr>
              <a:buSzPct val="75000"/>
              <a:buFont typeface="Wingdings" panose="05000000000000000000" pitchFamily="2" charset="2"/>
              <a:buChar char="q"/>
              <a:defRPr/>
            </a:pPr>
            <a:r>
              <a:rPr lang="en-US" sz="2200" kern="0" dirty="0">
                <a:solidFill>
                  <a:schemeClr val="tx1"/>
                </a:solidFill>
                <a:latin typeface="+mn-lt"/>
              </a:rPr>
              <a:t>Plan of record is to double the number of cores per chip per generation (about every two years)</a:t>
            </a:r>
            <a:endParaRPr lang="en-US" sz="2200" kern="0" dirty="0">
              <a:solidFill>
                <a:schemeClr val="tx1"/>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4213" y="169863"/>
            <a:ext cx="8259762" cy="738187"/>
          </a:xfrm>
        </p:spPr>
        <p:txBody>
          <a:bodyPr/>
          <a:lstStyle/>
          <a:p>
            <a:r>
              <a:rPr lang="en-US" altLang="zh-CN" sz="4200" smtClean="0">
                <a:ea typeface="宋体" panose="02010600030101010101" pitchFamily="2" charset="-122"/>
              </a:rPr>
              <a:t>Why Multiple Cores on a Chip?</a:t>
            </a:r>
            <a:endParaRPr lang="en-US" altLang="zh-CN" sz="4200" smtClean="0">
              <a:ea typeface="宋体" panose="02010600030101010101" pitchFamily="2" charset="-122"/>
            </a:endParaRPr>
          </a:p>
        </p:txBody>
      </p:sp>
      <p:sp>
        <p:nvSpPr>
          <p:cNvPr id="34819"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A6D1A276-73F5-4B41-899E-0EEE185E8398}" type="slidenum">
              <a:rPr lang="en-AU"/>
            </a:fld>
            <a:endParaRPr lang="en-AU"/>
          </a:p>
        </p:txBody>
      </p:sp>
      <p:grpSp>
        <p:nvGrpSpPr>
          <p:cNvPr id="2" name="Group 3"/>
          <p:cNvGrpSpPr/>
          <p:nvPr/>
        </p:nvGrpSpPr>
        <p:grpSpPr bwMode="auto">
          <a:xfrm>
            <a:off x="717550" y="3965575"/>
            <a:ext cx="2635250" cy="2514600"/>
            <a:chOff x="452" y="2544"/>
            <a:chExt cx="1660" cy="1584"/>
          </a:xfrm>
        </p:grpSpPr>
        <p:sp>
          <p:nvSpPr>
            <p:cNvPr id="43" name="Rectangle 4"/>
            <p:cNvSpPr>
              <a:spLocks noChangeArrowheads="1"/>
            </p:cNvSpPr>
            <p:nvPr/>
          </p:nvSpPr>
          <p:spPr bwMode="auto">
            <a:xfrm>
              <a:off x="452" y="2544"/>
              <a:ext cx="1660" cy="1584"/>
            </a:xfrm>
            <a:prstGeom prst="rect">
              <a:avLst/>
            </a:prstGeom>
            <a:solidFill>
              <a:srgbClr val="009999"/>
            </a:solidFill>
            <a:ln w="28575">
              <a:noFill/>
              <a:miter lim="800000"/>
              <a:headEnd type="none" w="sm" len="sm"/>
              <a:tailEnd type="none" w="sm" len="sm"/>
            </a:ln>
            <a:effectLst>
              <a:prstShdw prst="shdw17" dist="17961" dir="2700000">
                <a:srgbClr val="005C5C"/>
              </a:prstShdw>
            </a:effectLst>
          </p:spPr>
          <p:txBody>
            <a:bodyPr wrap="none" anchor="ctr"/>
            <a:lstStyle/>
            <a:p>
              <a:pPr eaLnBrk="1" hangingPunct="1"/>
              <a:endParaRPr lang="zh-CN" altLang="zh-CN">
                <a:solidFill>
                  <a:srgbClr val="000000"/>
                </a:solidFill>
              </a:endParaRPr>
            </a:p>
          </p:txBody>
        </p:sp>
        <p:sp>
          <p:nvSpPr>
            <p:cNvPr id="44" name="Rectangle 5"/>
            <p:cNvSpPr>
              <a:spLocks noChangeArrowheads="1"/>
            </p:cNvSpPr>
            <p:nvPr/>
          </p:nvSpPr>
          <p:spPr bwMode="auto">
            <a:xfrm>
              <a:off x="509" y="2603"/>
              <a:ext cx="630" cy="586"/>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C1</a:t>
              </a:r>
              <a:endParaRPr lang="en-US" b="1" kern="0">
                <a:solidFill>
                  <a:srgbClr val="FFFFFF"/>
                </a:solidFill>
              </a:endParaRPr>
            </a:p>
          </p:txBody>
        </p:sp>
        <p:sp>
          <p:nvSpPr>
            <p:cNvPr id="45" name="Rectangle 6"/>
            <p:cNvSpPr>
              <a:spLocks noChangeArrowheads="1"/>
            </p:cNvSpPr>
            <p:nvPr/>
          </p:nvSpPr>
          <p:spPr bwMode="auto">
            <a:xfrm>
              <a:off x="1425" y="2603"/>
              <a:ext cx="630" cy="586"/>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C2</a:t>
              </a:r>
              <a:endParaRPr lang="en-US" b="1" kern="0">
                <a:solidFill>
                  <a:srgbClr val="FFFFFF"/>
                </a:solidFill>
              </a:endParaRPr>
            </a:p>
          </p:txBody>
        </p:sp>
        <p:sp>
          <p:nvSpPr>
            <p:cNvPr id="46" name="Rectangle 7"/>
            <p:cNvSpPr>
              <a:spLocks noChangeArrowheads="1"/>
            </p:cNvSpPr>
            <p:nvPr/>
          </p:nvSpPr>
          <p:spPr bwMode="auto">
            <a:xfrm>
              <a:off x="509" y="3483"/>
              <a:ext cx="630" cy="586"/>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C3</a:t>
              </a:r>
              <a:endParaRPr lang="en-US" b="1" kern="0">
                <a:solidFill>
                  <a:srgbClr val="FFFFFF"/>
                </a:solidFill>
              </a:endParaRPr>
            </a:p>
          </p:txBody>
        </p:sp>
        <p:sp>
          <p:nvSpPr>
            <p:cNvPr id="47" name="Rectangle 8"/>
            <p:cNvSpPr>
              <a:spLocks noChangeArrowheads="1"/>
            </p:cNvSpPr>
            <p:nvPr/>
          </p:nvSpPr>
          <p:spPr bwMode="auto">
            <a:xfrm>
              <a:off x="1425" y="3483"/>
              <a:ext cx="630" cy="586"/>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C4</a:t>
              </a:r>
              <a:endParaRPr lang="en-US" b="1" kern="0">
                <a:solidFill>
                  <a:srgbClr val="FFFFFF"/>
                </a:solidFill>
              </a:endParaRPr>
            </a:p>
          </p:txBody>
        </p:sp>
        <p:sp>
          <p:nvSpPr>
            <p:cNvPr id="48" name="Freeform 9"/>
            <p:cNvSpPr/>
            <p:nvPr/>
          </p:nvSpPr>
          <p:spPr bwMode="auto">
            <a:xfrm>
              <a:off x="509" y="2603"/>
              <a:ext cx="1546" cy="1466"/>
            </a:xfrm>
            <a:custGeom>
              <a:avLst/>
              <a:gdLst>
                <a:gd name="T0" fmla="*/ 0 w 1296"/>
                <a:gd name="T1" fmla="*/ 13002 h 1200"/>
                <a:gd name="T2" fmla="*/ 9691 w 1296"/>
                <a:gd name="T3" fmla="*/ 13002 h 1200"/>
                <a:gd name="T4" fmla="*/ 9691 w 1296"/>
                <a:gd name="T5" fmla="*/ 0 h 1200"/>
                <a:gd name="T6" fmla="*/ 12114 w 1296"/>
                <a:gd name="T7" fmla="*/ 0 h 1200"/>
                <a:gd name="T8" fmla="*/ 12114 w 1296"/>
                <a:gd name="T9" fmla="*/ 13002 h 1200"/>
                <a:gd name="T10" fmla="*/ 21790 w 1296"/>
                <a:gd name="T11" fmla="*/ 13002 h 1200"/>
                <a:gd name="T12" fmla="*/ 21790 w 1296"/>
                <a:gd name="T13" fmla="*/ 16543 h 1200"/>
                <a:gd name="T14" fmla="*/ 12114 w 1296"/>
                <a:gd name="T15" fmla="*/ 16543 h 1200"/>
                <a:gd name="T16" fmla="*/ 12114 w 1296"/>
                <a:gd name="T17" fmla="*/ 29540 h 1200"/>
                <a:gd name="T18" fmla="*/ 9691 w 1296"/>
                <a:gd name="T19" fmla="*/ 29540 h 1200"/>
                <a:gd name="T20" fmla="*/ 9691 w 1296"/>
                <a:gd name="T21" fmla="*/ 16543 h 1200"/>
                <a:gd name="T22" fmla="*/ 0 w 1296"/>
                <a:gd name="T23" fmla="*/ 16543 h 1200"/>
                <a:gd name="T24" fmla="*/ 0 w 1296"/>
                <a:gd name="T25" fmla="*/ 13002 h 1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96"/>
                <a:gd name="T40" fmla="*/ 0 h 1200"/>
                <a:gd name="T41" fmla="*/ 1296 w 1296"/>
                <a:gd name="T42" fmla="*/ 1200 h 12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96" h="1200">
                  <a:moveTo>
                    <a:pt x="0" y="528"/>
                  </a:moveTo>
                  <a:lnTo>
                    <a:pt x="576" y="528"/>
                  </a:lnTo>
                  <a:lnTo>
                    <a:pt x="576" y="0"/>
                  </a:lnTo>
                  <a:lnTo>
                    <a:pt x="720" y="0"/>
                  </a:lnTo>
                  <a:lnTo>
                    <a:pt x="720" y="528"/>
                  </a:lnTo>
                  <a:lnTo>
                    <a:pt x="1296" y="528"/>
                  </a:lnTo>
                  <a:lnTo>
                    <a:pt x="1296" y="672"/>
                  </a:lnTo>
                  <a:lnTo>
                    <a:pt x="720" y="672"/>
                  </a:lnTo>
                  <a:lnTo>
                    <a:pt x="720" y="1200"/>
                  </a:lnTo>
                  <a:lnTo>
                    <a:pt x="576" y="1200"/>
                  </a:lnTo>
                  <a:lnTo>
                    <a:pt x="576" y="672"/>
                  </a:lnTo>
                  <a:lnTo>
                    <a:pt x="0" y="672"/>
                  </a:lnTo>
                  <a:lnTo>
                    <a:pt x="0" y="528"/>
                  </a:lnTo>
                  <a:close/>
                </a:path>
              </a:pathLst>
            </a:custGeom>
            <a:solidFill>
              <a:srgbClr val="FFFF00"/>
            </a:solidFill>
            <a:ln w="12700">
              <a:noFill/>
              <a:round/>
              <a:headEnd type="none" w="sm" len="sm"/>
              <a:tailEnd type="none" w="sm" len="sm"/>
            </a:ln>
            <a:effectLst>
              <a:prstShdw prst="shdw17" dist="17961" dir="2700000">
                <a:srgbClr val="999900"/>
              </a:prstShdw>
            </a:effectLst>
          </p:spPr>
          <p:txBody>
            <a:bodyPr/>
            <a:lstStyle/>
            <a:p>
              <a:pPr eaLnBrk="1" fontAlgn="auto" hangingPunct="1">
                <a:spcBef>
                  <a:spcPts val="0"/>
                </a:spcBef>
                <a:spcAft>
                  <a:spcPts val="0"/>
                </a:spcAft>
                <a:defRPr/>
              </a:pPr>
              <a:endParaRPr lang="en-US" kern="0">
                <a:solidFill>
                  <a:sysClr val="windowText" lastClr="000000"/>
                </a:solidFill>
              </a:endParaRPr>
            </a:p>
          </p:txBody>
        </p:sp>
        <p:sp>
          <p:nvSpPr>
            <p:cNvPr id="49" name="Text Box 10"/>
            <p:cNvSpPr txBox="1">
              <a:spLocks noChangeArrowheads="1"/>
            </p:cNvSpPr>
            <p:nvPr/>
          </p:nvSpPr>
          <p:spPr bwMode="auto">
            <a:xfrm>
              <a:off x="1028" y="3225"/>
              <a:ext cx="532" cy="231"/>
            </a:xfrm>
            <a:prstGeom prst="rect">
              <a:avLst/>
            </a:prstGeom>
            <a:noFill/>
            <a:ln w="12700">
              <a:noFill/>
              <a:miter lim="800000"/>
              <a:headEnd type="none" w="sm" len="sm"/>
              <a:tailEnd type="none" w="sm" len="sm"/>
            </a:ln>
          </p:spPr>
          <p:txBody>
            <a:bodyPr wrap="none">
              <a:spAutoFit/>
            </a:bodyPr>
            <a:lstStyle/>
            <a:p>
              <a:pPr eaLnBrk="1" fontAlgn="auto" hangingPunct="1">
                <a:spcBef>
                  <a:spcPts val="0"/>
                </a:spcBef>
                <a:spcAft>
                  <a:spcPts val="0"/>
                </a:spcAft>
                <a:defRPr/>
              </a:pPr>
              <a:r>
                <a:rPr lang="en-US" kern="0">
                  <a:solidFill>
                    <a:srgbClr val="E93719"/>
                  </a:solidFill>
                </a:rPr>
                <a:t>Cache</a:t>
              </a:r>
              <a:endParaRPr lang="en-US" kern="0">
                <a:solidFill>
                  <a:srgbClr val="E93719"/>
                </a:solidFill>
              </a:endParaRPr>
            </a:p>
          </p:txBody>
        </p:sp>
      </p:grpSp>
      <p:grpSp>
        <p:nvGrpSpPr>
          <p:cNvPr id="3" name="Group 11"/>
          <p:cNvGrpSpPr/>
          <p:nvPr/>
        </p:nvGrpSpPr>
        <p:grpSpPr bwMode="auto">
          <a:xfrm>
            <a:off x="717550" y="1069975"/>
            <a:ext cx="2635250" cy="2514600"/>
            <a:chOff x="164" y="720"/>
            <a:chExt cx="1660" cy="1584"/>
          </a:xfrm>
        </p:grpSpPr>
        <p:sp>
          <p:nvSpPr>
            <p:cNvPr id="51" name="Rectangle 12"/>
            <p:cNvSpPr>
              <a:spLocks noChangeArrowheads="1"/>
            </p:cNvSpPr>
            <p:nvPr/>
          </p:nvSpPr>
          <p:spPr bwMode="auto">
            <a:xfrm>
              <a:off x="164" y="720"/>
              <a:ext cx="1660" cy="1584"/>
            </a:xfrm>
            <a:prstGeom prst="rect">
              <a:avLst/>
            </a:prstGeom>
            <a:solidFill>
              <a:srgbClr val="009999"/>
            </a:solidFill>
            <a:ln w="28575">
              <a:noFill/>
              <a:miter lim="800000"/>
              <a:headEnd type="none" w="sm" len="sm"/>
              <a:tailEnd type="none" w="sm" len="sm"/>
            </a:ln>
            <a:effectLst>
              <a:prstShdw prst="shdw17" dist="17961" dir="2700000">
                <a:srgbClr val="005C5C"/>
              </a:prstShdw>
            </a:effectLst>
          </p:spPr>
          <p:txBody>
            <a:bodyPr wrap="none" anchor="ctr"/>
            <a:lstStyle/>
            <a:p>
              <a:pPr eaLnBrk="1" hangingPunct="1"/>
              <a:endParaRPr lang="zh-CN" altLang="zh-CN">
                <a:solidFill>
                  <a:srgbClr val="000000"/>
                </a:solidFill>
              </a:endParaRPr>
            </a:p>
          </p:txBody>
        </p:sp>
        <p:sp>
          <p:nvSpPr>
            <p:cNvPr id="52" name="Rectangle 13"/>
            <p:cNvSpPr>
              <a:spLocks noChangeArrowheads="1"/>
            </p:cNvSpPr>
            <p:nvPr/>
          </p:nvSpPr>
          <p:spPr bwMode="auto">
            <a:xfrm>
              <a:off x="221" y="1008"/>
              <a:ext cx="1363" cy="1237"/>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Large Core</a:t>
              </a:r>
              <a:endParaRPr lang="en-US" b="1" kern="0">
                <a:solidFill>
                  <a:srgbClr val="FFFFFF"/>
                </a:solidFill>
              </a:endParaRPr>
            </a:p>
          </p:txBody>
        </p:sp>
        <p:sp>
          <p:nvSpPr>
            <p:cNvPr id="53" name="Freeform 14"/>
            <p:cNvSpPr/>
            <p:nvPr/>
          </p:nvSpPr>
          <p:spPr bwMode="auto">
            <a:xfrm>
              <a:off x="192" y="768"/>
              <a:ext cx="1584" cy="1488"/>
            </a:xfrm>
            <a:custGeom>
              <a:avLst/>
              <a:gdLst>
                <a:gd name="T0" fmla="*/ 48 w 1584"/>
                <a:gd name="T1" fmla="*/ 0 h 1488"/>
                <a:gd name="T2" fmla="*/ 1584 w 1584"/>
                <a:gd name="T3" fmla="*/ 0 h 1488"/>
                <a:gd name="T4" fmla="*/ 1584 w 1584"/>
                <a:gd name="T5" fmla="*/ 1488 h 1488"/>
                <a:gd name="T6" fmla="*/ 1440 w 1584"/>
                <a:gd name="T7" fmla="*/ 1488 h 1488"/>
                <a:gd name="T8" fmla="*/ 1440 w 1584"/>
                <a:gd name="T9" fmla="*/ 192 h 1488"/>
                <a:gd name="T10" fmla="*/ 0 w 1584"/>
                <a:gd name="T11" fmla="*/ 192 h 1488"/>
                <a:gd name="T12" fmla="*/ 0 w 1584"/>
                <a:gd name="T13" fmla="*/ 0 h 1488"/>
                <a:gd name="T14" fmla="*/ 96 w 1584"/>
                <a:gd name="T15" fmla="*/ 0 h 1488"/>
                <a:gd name="T16" fmla="*/ 0 60000 65536"/>
                <a:gd name="T17" fmla="*/ 0 60000 65536"/>
                <a:gd name="T18" fmla="*/ 0 60000 65536"/>
                <a:gd name="T19" fmla="*/ 0 60000 65536"/>
                <a:gd name="T20" fmla="*/ 0 60000 65536"/>
                <a:gd name="T21" fmla="*/ 0 60000 65536"/>
                <a:gd name="T22" fmla="*/ 0 60000 65536"/>
                <a:gd name="T23" fmla="*/ 0 60000 65536"/>
                <a:gd name="T24" fmla="*/ 0 w 1584"/>
                <a:gd name="T25" fmla="*/ 0 h 1488"/>
                <a:gd name="T26" fmla="*/ 1584 w 1584"/>
                <a:gd name="T27" fmla="*/ 1488 h 1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84" h="1488">
                  <a:moveTo>
                    <a:pt x="48" y="0"/>
                  </a:moveTo>
                  <a:lnTo>
                    <a:pt x="1584" y="0"/>
                  </a:lnTo>
                  <a:lnTo>
                    <a:pt x="1584" y="1488"/>
                  </a:lnTo>
                  <a:lnTo>
                    <a:pt x="1440" y="1488"/>
                  </a:lnTo>
                  <a:lnTo>
                    <a:pt x="1440" y="192"/>
                  </a:lnTo>
                  <a:lnTo>
                    <a:pt x="0" y="192"/>
                  </a:lnTo>
                  <a:lnTo>
                    <a:pt x="0" y="0"/>
                  </a:lnTo>
                  <a:lnTo>
                    <a:pt x="96" y="0"/>
                  </a:lnTo>
                </a:path>
              </a:pathLst>
            </a:custGeom>
            <a:solidFill>
              <a:srgbClr val="000000"/>
            </a:solid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sp>
          <p:nvSpPr>
            <p:cNvPr id="54" name="Text Box 15"/>
            <p:cNvSpPr txBox="1">
              <a:spLocks noChangeArrowheads="1"/>
            </p:cNvSpPr>
            <p:nvPr/>
          </p:nvSpPr>
          <p:spPr bwMode="auto">
            <a:xfrm>
              <a:off x="720" y="720"/>
              <a:ext cx="597" cy="250"/>
            </a:xfrm>
            <a:prstGeom prst="rect">
              <a:avLst/>
            </a:prstGeom>
            <a:noFill/>
            <a:ln w="12700">
              <a:noFill/>
              <a:miter lim="800000"/>
              <a:headEnd type="none" w="sm" len="sm"/>
              <a:tailEnd type="none" w="sm" len="sm"/>
            </a:ln>
          </p:spPr>
          <p:txBody>
            <a:bodyPr wrap="none">
              <a:spAutoFit/>
            </a:bodyPr>
            <a:lstStyle/>
            <a:p>
              <a:pPr algn="ctr" fontAlgn="auto">
                <a:spcBef>
                  <a:spcPts val="0"/>
                </a:spcBef>
                <a:spcAft>
                  <a:spcPts val="0"/>
                </a:spcAft>
                <a:defRPr/>
              </a:pPr>
              <a:r>
                <a:rPr lang="en-US" sz="2000" b="1" kern="0">
                  <a:solidFill>
                    <a:srgbClr val="FF0000"/>
                  </a:solidFill>
                </a:rPr>
                <a:t>Cache</a:t>
              </a:r>
              <a:endParaRPr lang="en-US" sz="2000" b="1" kern="0">
                <a:solidFill>
                  <a:srgbClr val="FF0000"/>
                </a:solidFill>
              </a:endParaRPr>
            </a:p>
          </p:txBody>
        </p:sp>
      </p:grpSp>
      <p:sp>
        <p:nvSpPr>
          <p:cNvPr id="55" name="Rectangle 54"/>
          <p:cNvSpPr>
            <a:spLocks noChangeArrowheads="1"/>
          </p:cNvSpPr>
          <p:nvPr/>
        </p:nvSpPr>
        <p:spPr bwMode="auto">
          <a:xfrm>
            <a:off x="3657600" y="30511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endParaRPr lang="en-US" sz="2000" b="1" kern="0">
              <a:solidFill>
                <a:sysClr val="windowText" lastClr="000000"/>
              </a:solidFill>
            </a:endParaRPr>
          </a:p>
        </p:txBody>
      </p:sp>
      <p:sp>
        <p:nvSpPr>
          <p:cNvPr id="56" name="Rectangle 55"/>
          <p:cNvSpPr>
            <a:spLocks noChangeArrowheads="1"/>
          </p:cNvSpPr>
          <p:nvPr/>
        </p:nvSpPr>
        <p:spPr bwMode="auto">
          <a:xfrm>
            <a:off x="3657600" y="25177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2</a:t>
            </a:r>
            <a:endParaRPr lang="en-US" sz="2000" b="1" kern="0">
              <a:solidFill>
                <a:sysClr val="windowText" lastClr="000000"/>
              </a:solidFill>
            </a:endParaRPr>
          </a:p>
        </p:txBody>
      </p:sp>
      <p:sp>
        <p:nvSpPr>
          <p:cNvPr id="57" name="Rectangle 56"/>
          <p:cNvSpPr>
            <a:spLocks noChangeArrowheads="1"/>
          </p:cNvSpPr>
          <p:nvPr/>
        </p:nvSpPr>
        <p:spPr bwMode="auto">
          <a:xfrm>
            <a:off x="3657600" y="19843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3</a:t>
            </a:r>
            <a:endParaRPr lang="en-US" sz="2000" b="1" kern="0">
              <a:solidFill>
                <a:sysClr val="windowText" lastClr="000000"/>
              </a:solidFill>
            </a:endParaRPr>
          </a:p>
        </p:txBody>
      </p:sp>
      <p:sp>
        <p:nvSpPr>
          <p:cNvPr id="58" name="Rectangle 57"/>
          <p:cNvSpPr>
            <a:spLocks noChangeArrowheads="1"/>
          </p:cNvSpPr>
          <p:nvPr/>
        </p:nvSpPr>
        <p:spPr bwMode="auto">
          <a:xfrm>
            <a:off x="3657600" y="14509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4</a:t>
            </a:r>
            <a:endParaRPr lang="en-US" sz="2000" b="1" kern="0">
              <a:solidFill>
                <a:sysClr val="windowText" lastClr="000000"/>
              </a:solidFill>
            </a:endParaRPr>
          </a:p>
        </p:txBody>
      </p:sp>
      <p:sp>
        <p:nvSpPr>
          <p:cNvPr id="59" name="Rectangle 58"/>
          <p:cNvSpPr>
            <a:spLocks noChangeArrowheads="1"/>
          </p:cNvSpPr>
          <p:nvPr/>
        </p:nvSpPr>
        <p:spPr bwMode="auto">
          <a:xfrm>
            <a:off x="4191000" y="30511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endParaRPr lang="en-US" sz="2000" b="1" kern="0">
              <a:solidFill>
                <a:sysClr val="windowText" lastClr="000000"/>
              </a:solidFill>
            </a:endParaRPr>
          </a:p>
        </p:txBody>
      </p:sp>
      <p:sp>
        <p:nvSpPr>
          <p:cNvPr id="60" name="Rectangle 59"/>
          <p:cNvSpPr>
            <a:spLocks noChangeArrowheads="1"/>
          </p:cNvSpPr>
          <p:nvPr/>
        </p:nvSpPr>
        <p:spPr bwMode="auto">
          <a:xfrm>
            <a:off x="4191000" y="25177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2</a:t>
            </a:r>
            <a:endParaRPr lang="en-US" sz="2000" b="1" kern="0">
              <a:solidFill>
                <a:sysClr val="windowText" lastClr="000000"/>
              </a:solidFill>
            </a:endParaRPr>
          </a:p>
        </p:txBody>
      </p:sp>
      <p:grpSp>
        <p:nvGrpSpPr>
          <p:cNvPr id="4" name="Group 22"/>
          <p:cNvGrpSpPr/>
          <p:nvPr/>
        </p:nvGrpSpPr>
        <p:grpSpPr bwMode="auto">
          <a:xfrm>
            <a:off x="5410200" y="2212975"/>
            <a:ext cx="1447800" cy="1371600"/>
            <a:chOff x="3168" y="1440"/>
            <a:chExt cx="912" cy="864"/>
          </a:xfrm>
        </p:grpSpPr>
        <p:sp>
          <p:nvSpPr>
            <p:cNvPr id="62" name="Rectangle 23"/>
            <p:cNvSpPr>
              <a:spLocks noChangeArrowheads="1"/>
            </p:cNvSpPr>
            <p:nvPr/>
          </p:nvSpPr>
          <p:spPr bwMode="auto">
            <a:xfrm>
              <a:off x="3168" y="1440"/>
              <a:ext cx="912" cy="864"/>
            </a:xfrm>
            <a:prstGeom prst="rect">
              <a:avLst/>
            </a:prstGeom>
            <a:solidFill>
              <a:srgbClr val="009999"/>
            </a:solidFill>
            <a:ln w="28575">
              <a:noFill/>
              <a:miter lim="800000"/>
              <a:headEnd type="none" w="sm" len="sm"/>
              <a:tailEnd type="none" w="sm" len="sm"/>
            </a:ln>
            <a:effectLst>
              <a:prstShdw prst="shdw17" dist="17961" dir="2700000">
                <a:srgbClr val="005C5C"/>
              </a:prstShdw>
            </a:effectLst>
          </p:spPr>
          <p:txBody>
            <a:bodyPr wrap="none" anchor="ctr"/>
            <a:lstStyle/>
            <a:p>
              <a:pPr eaLnBrk="1" hangingPunct="1"/>
              <a:endParaRPr lang="zh-CN" altLang="zh-CN">
                <a:solidFill>
                  <a:srgbClr val="000000"/>
                </a:solidFill>
              </a:endParaRPr>
            </a:p>
          </p:txBody>
        </p:sp>
        <p:sp>
          <p:nvSpPr>
            <p:cNvPr id="63" name="Rectangle 24"/>
            <p:cNvSpPr>
              <a:spLocks noChangeArrowheads="1"/>
            </p:cNvSpPr>
            <p:nvPr/>
          </p:nvSpPr>
          <p:spPr bwMode="auto">
            <a:xfrm>
              <a:off x="3225" y="1659"/>
              <a:ext cx="630" cy="586"/>
            </a:xfrm>
            <a:prstGeom prst="rect">
              <a:avLst/>
            </a:prstGeom>
            <a:solidFill>
              <a:srgbClr val="33CC33"/>
            </a:solidFill>
            <a:ln w="12700">
              <a:noFill/>
              <a:miter lim="800000"/>
              <a:headEnd type="none" w="sm" len="sm"/>
              <a:tailEnd type="none" w="sm" len="sm"/>
            </a:ln>
            <a:effectLst>
              <a:prstShdw prst="shdw17" dist="17961" dir="2700000">
                <a:srgbClr val="1F7A1F"/>
              </a:prstShdw>
            </a:effectLst>
          </p:spPr>
          <p:txBody>
            <a:bodyPr wrap="none" anchor="ctr"/>
            <a:lstStyle/>
            <a:p>
              <a:pPr algn="ctr" eaLnBrk="1" fontAlgn="auto" hangingPunct="1">
                <a:spcBef>
                  <a:spcPts val="0"/>
                </a:spcBef>
                <a:spcAft>
                  <a:spcPts val="0"/>
                </a:spcAft>
                <a:defRPr/>
              </a:pPr>
              <a:r>
                <a:rPr lang="en-US" b="1" kern="0">
                  <a:solidFill>
                    <a:srgbClr val="FFFFFF"/>
                  </a:solidFill>
                </a:rPr>
                <a:t>Small</a:t>
              </a:r>
              <a:endParaRPr lang="en-US" b="1" kern="0">
                <a:solidFill>
                  <a:srgbClr val="FFFFFF"/>
                </a:solidFill>
              </a:endParaRPr>
            </a:p>
            <a:p>
              <a:pPr algn="ctr" eaLnBrk="1" fontAlgn="auto" hangingPunct="1">
                <a:spcBef>
                  <a:spcPts val="0"/>
                </a:spcBef>
                <a:spcAft>
                  <a:spcPts val="0"/>
                </a:spcAft>
                <a:defRPr/>
              </a:pPr>
              <a:r>
                <a:rPr lang="en-US" b="1" kern="0">
                  <a:solidFill>
                    <a:srgbClr val="FFFFFF"/>
                  </a:solidFill>
                </a:rPr>
                <a:t>Core</a:t>
              </a:r>
              <a:endParaRPr lang="en-US" b="1" kern="0">
                <a:solidFill>
                  <a:srgbClr val="FFFFFF"/>
                </a:solidFill>
              </a:endParaRPr>
            </a:p>
          </p:txBody>
        </p:sp>
        <p:sp>
          <p:nvSpPr>
            <p:cNvPr id="64" name="Freeform 25"/>
            <p:cNvSpPr/>
            <p:nvPr/>
          </p:nvSpPr>
          <p:spPr bwMode="auto">
            <a:xfrm>
              <a:off x="3216" y="1479"/>
              <a:ext cx="816" cy="768"/>
            </a:xfrm>
            <a:custGeom>
              <a:avLst/>
              <a:gdLst>
                <a:gd name="T0" fmla="*/ 0 w 816"/>
                <a:gd name="T1" fmla="*/ 144 h 768"/>
                <a:gd name="T2" fmla="*/ 672 w 816"/>
                <a:gd name="T3" fmla="*/ 144 h 768"/>
                <a:gd name="T4" fmla="*/ 672 w 816"/>
                <a:gd name="T5" fmla="*/ 768 h 768"/>
                <a:gd name="T6" fmla="*/ 816 w 816"/>
                <a:gd name="T7" fmla="*/ 768 h 768"/>
                <a:gd name="T8" fmla="*/ 816 w 816"/>
                <a:gd name="T9" fmla="*/ 0 h 768"/>
                <a:gd name="T10" fmla="*/ 0 w 816"/>
                <a:gd name="T11" fmla="*/ 0 h 768"/>
                <a:gd name="T12" fmla="*/ 0 w 816"/>
                <a:gd name="T13" fmla="*/ 144 h 768"/>
                <a:gd name="T14" fmla="*/ 0 60000 65536"/>
                <a:gd name="T15" fmla="*/ 0 60000 65536"/>
                <a:gd name="T16" fmla="*/ 0 60000 65536"/>
                <a:gd name="T17" fmla="*/ 0 60000 65536"/>
                <a:gd name="T18" fmla="*/ 0 60000 65536"/>
                <a:gd name="T19" fmla="*/ 0 60000 65536"/>
                <a:gd name="T20" fmla="*/ 0 60000 65536"/>
                <a:gd name="T21" fmla="*/ 0 w 816"/>
                <a:gd name="T22" fmla="*/ 0 h 768"/>
                <a:gd name="T23" fmla="*/ 816 w 816"/>
                <a:gd name="T24" fmla="*/ 768 h 7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6" h="768">
                  <a:moveTo>
                    <a:pt x="0" y="144"/>
                  </a:moveTo>
                  <a:lnTo>
                    <a:pt x="672" y="144"/>
                  </a:lnTo>
                  <a:lnTo>
                    <a:pt x="672" y="768"/>
                  </a:lnTo>
                  <a:lnTo>
                    <a:pt x="816" y="768"/>
                  </a:lnTo>
                  <a:lnTo>
                    <a:pt x="816" y="0"/>
                  </a:lnTo>
                  <a:lnTo>
                    <a:pt x="0" y="0"/>
                  </a:lnTo>
                  <a:lnTo>
                    <a:pt x="0" y="144"/>
                  </a:lnTo>
                  <a:close/>
                </a:path>
              </a:pathLst>
            </a:custGeom>
            <a:solidFill>
              <a:srgbClr val="000000"/>
            </a:solidFill>
            <a:ln w="12700">
              <a:solidFill>
                <a:srgbClr val="000000"/>
              </a:solidFill>
              <a:round/>
              <a:headEnd type="none" w="sm" len="sm"/>
              <a:tailEnd type="none" w="sm" len="sm"/>
            </a:ln>
          </p:spPr>
          <p:txBody>
            <a:bodyPr wrap="none" anchor="ctr"/>
            <a:lstStyle/>
            <a:p>
              <a:pPr eaLnBrk="1" fontAlgn="auto" hangingPunct="1">
                <a:spcBef>
                  <a:spcPts val="0"/>
                </a:spcBef>
                <a:spcAft>
                  <a:spcPts val="0"/>
                </a:spcAft>
                <a:defRPr/>
              </a:pPr>
              <a:endParaRPr lang="en-US" kern="0">
                <a:solidFill>
                  <a:sysClr val="windowText" lastClr="000000"/>
                </a:solidFill>
              </a:endParaRPr>
            </a:p>
          </p:txBody>
        </p:sp>
      </p:grpSp>
      <p:sp>
        <p:nvSpPr>
          <p:cNvPr id="65" name="Rectangle 64"/>
          <p:cNvSpPr>
            <a:spLocks noChangeArrowheads="1"/>
          </p:cNvSpPr>
          <p:nvPr/>
        </p:nvSpPr>
        <p:spPr bwMode="auto">
          <a:xfrm>
            <a:off x="7239000" y="30511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endParaRPr lang="en-US" sz="2000" b="1" kern="0">
              <a:solidFill>
                <a:sysClr val="windowText" lastClr="000000"/>
              </a:solidFill>
            </a:endParaRPr>
          </a:p>
        </p:txBody>
      </p:sp>
      <p:sp>
        <p:nvSpPr>
          <p:cNvPr id="66" name="Rectangle 65"/>
          <p:cNvSpPr>
            <a:spLocks noChangeArrowheads="1"/>
          </p:cNvSpPr>
          <p:nvPr/>
        </p:nvSpPr>
        <p:spPr bwMode="auto">
          <a:xfrm>
            <a:off x="7772400" y="30511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endParaRPr lang="en-US" sz="2000" b="1" kern="0">
              <a:solidFill>
                <a:sysClr val="windowText" lastClr="000000"/>
              </a:solidFill>
            </a:endParaRPr>
          </a:p>
        </p:txBody>
      </p:sp>
      <p:sp>
        <p:nvSpPr>
          <p:cNvPr id="67" name="Rectangle 66"/>
          <p:cNvSpPr>
            <a:spLocks noChangeArrowheads="1"/>
          </p:cNvSpPr>
          <p:nvPr/>
        </p:nvSpPr>
        <p:spPr bwMode="auto">
          <a:xfrm>
            <a:off x="3657600" y="58705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endParaRPr lang="en-US" sz="2000" b="1" kern="0">
              <a:solidFill>
                <a:sysClr val="windowText" lastClr="000000"/>
              </a:solidFill>
            </a:endParaRPr>
          </a:p>
        </p:txBody>
      </p:sp>
      <p:sp>
        <p:nvSpPr>
          <p:cNvPr id="68" name="Rectangle 67"/>
          <p:cNvSpPr>
            <a:spLocks noChangeArrowheads="1"/>
          </p:cNvSpPr>
          <p:nvPr/>
        </p:nvSpPr>
        <p:spPr bwMode="auto">
          <a:xfrm>
            <a:off x="3657600" y="53371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2</a:t>
            </a:r>
            <a:endParaRPr lang="en-US" sz="2000" b="1" kern="0">
              <a:solidFill>
                <a:sysClr val="windowText" lastClr="000000"/>
              </a:solidFill>
            </a:endParaRPr>
          </a:p>
        </p:txBody>
      </p:sp>
      <p:sp>
        <p:nvSpPr>
          <p:cNvPr id="69" name="Rectangle 68"/>
          <p:cNvSpPr>
            <a:spLocks noChangeArrowheads="1"/>
          </p:cNvSpPr>
          <p:nvPr/>
        </p:nvSpPr>
        <p:spPr bwMode="auto">
          <a:xfrm>
            <a:off x="3657600" y="48037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3</a:t>
            </a:r>
            <a:endParaRPr lang="en-US" sz="2000" b="1" kern="0">
              <a:solidFill>
                <a:sysClr val="windowText" lastClr="000000"/>
              </a:solidFill>
            </a:endParaRPr>
          </a:p>
        </p:txBody>
      </p:sp>
      <p:sp>
        <p:nvSpPr>
          <p:cNvPr id="70" name="Rectangle 69"/>
          <p:cNvSpPr>
            <a:spLocks noChangeArrowheads="1"/>
          </p:cNvSpPr>
          <p:nvPr/>
        </p:nvSpPr>
        <p:spPr bwMode="auto">
          <a:xfrm>
            <a:off x="3657600" y="4270375"/>
            <a:ext cx="381000" cy="533400"/>
          </a:xfrm>
          <a:prstGeom prst="rect">
            <a:avLst/>
          </a:prstGeom>
          <a:solidFill>
            <a:srgbClr val="FF00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4</a:t>
            </a:r>
            <a:endParaRPr lang="en-US" sz="2000" b="1" kern="0">
              <a:solidFill>
                <a:sysClr val="windowText" lastClr="000000"/>
              </a:solidFill>
            </a:endParaRPr>
          </a:p>
        </p:txBody>
      </p:sp>
      <p:sp>
        <p:nvSpPr>
          <p:cNvPr id="71" name="Rectangle 70"/>
          <p:cNvSpPr>
            <a:spLocks noChangeArrowheads="1"/>
          </p:cNvSpPr>
          <p:nvPr/>
        </p:nvSpPr>
        <p:spPr bwMode="auto">
          <a:xfrm>
            <a:off x="4191000" y="58705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1</a:t>
            </a:r>
            <a:endParaRPr lang="en-US" sz="2000" b="1" kern="0">
              <a:solidFill>
                <a:sysClr val="windowText" lastClr="000000"/>
              </a:solidFill>
            </a:endParaRPr>
          </a:p>
        </p:txBody>
      </p:sp>
      <p:sp>
        <p:nvSpPr>
          <p:cNvPr id="72" name="Rectangle 71"/>
          <p:cNvSpPr>
            <a:spLocks noChangeArrowheads="1"/>
          </p:cNvSpPr>
          <p:nvPr/>
        </p:nvSpPr>
        <p:spPr bwMode="auto">
          <a:xfrm>
            <a:off x="4191000" y="53371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2</a:t>
            </a:r>
            <a:endParaRPr lang="en-US" sz="2000" b="1" kern="0">
              <a:solidFill>
                <a:sysClr val="windowText" lastClr="000000"/>
              </a:solidFill>
            </a:endParaRPr>
          </a:p>
        </p:txBody>
      </p:sp>
      <p:sp>
        <p:nvSpPr>
          <p:cNvPr id="73" name="Rectangle 72"/>
          <p:cNvSpPr>
            <a:spLocks noChangeArrowheads="1"/>
          </p:cNvSpPr>
          <p:nvPr/>
        </p:nvSpPr>
        <p:spPr bwMode="auto">
          <a:xfrm>
            <a:off x="4191000" y="48037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3</a:t>
            </a:r>
            <a:endParaRPr lang="en-US" sz="2000" b="1" kern="0">
              <a:solidFill>
                <a:sysClr val="windowText" lastClr="000000"/>
              </a:solidFill>
            </a:endParaRPr>
          </a:p>
        </p:txBody>
      </p:sp>
      <p:sp>
        <p:nvSpPr>
          <p:cNvPr id="74" name="Rectangle 73"/>
          <p:cNvSpPr>
            <a:spLocks noChangeArrowheads="1"/>
          </p:cNvSpPr>
          <p:nvPr/>
        </p:nvSpPr>
        <p:spPr bwMode="auto">
          <a:xfrm>
            <a:off x="4191000" y="4270375"/>
            <a:ext cx="381000" cy="533400"/>
          </a:xfrm>
          <a:prstGeom prst="rect">
            <a:avLst/>
          </a:prstGeom>
          <a:solidFill>
            <a:srgbClr val="669900"/>
          </a:solidFill>
          <a:ln w="12700">
            <a:solidFill>
              <a:srgbClr val="000000"/>
            </a:solidFill>
            <a:miter lim="800000"/>
            <a:headEnd type="none" w="sm" len="sm"/>
            <a:tailEnd type="none" w="sm" len="sm"/>
          </a:ln>
        </p:spPr>
        <p:txBody>
          <a:bodyPr wrap="none" anchor="ctr"/>
          <a:lstStyle/>
          <a:p>
            <a:pPr algn="ctr" fontAlgn="auto">
              <a:spcBef>
                <a:spcPts val="0"/>
              </a:spcBef>
              <a:spcAft>
                <a:spcPts val="0"/>
              </a:spcAft>
              <a:defRPr/>
            </a:pPr>
            <a:r>
              <a:rPr lang="en-US" sz="2000" b="1" kern="0">
                <a:solidFill>
                  <a:sysClr val="windowText" lastClr="000000"/>
                </a:solidFill>
              </a:rPr>
              <a:t>4</a:t>
            </a:r>
            <a:endParaRPr lang="en-US" sz="2000" b="1" kern="0">
              <a:solidFill>
                <a:sysClr val="windowText" lastClr="000000"/>
              </a:solidFill>
            </a:endParaRPr>
          </a:p>
        </p:txBody>
      </p:sp>
      <p:sp>
        <p:nvSpPr>
          <p:cNvPr id="75" name="Text Box 36"/>
          <p:cNvSpPr txBox="1">
            <a:spLocks noChangeArrowheads="1"/>
          </p:cNvSpPr>
          <p:nvPr/>
        </p:nvSpPr>
        <p:spPr bwMode="auto">
          <a:xfrm>
            <a:off x="3397250" y="928688"/>
            <a:ext cx="946150" cy="396875"/>
          </a:xfrm>
          <a:prstGeom prst="rect">
            <a:avLst/>
          </a:prstGeom>
          <a:noFill/>
          <a:ln w="12700">
            <a:noFill/>
            <a:miter lim="800000"/>
            <a:headEnd type="none" w="sm" len="sm"/>
            <a:tailEnd type="none" w="sm" len="sm"/>
          </a:ln>
        </p:spPr>
        <p:txBody>
          <a:bodyPr wrap="none">
            <a:spAutoFit/>
          </a:bodyPr>
          <a:lstStyle/>
          <a:p>
            <a:pPr algn="ctr" fontAlgn="auto">
              <a:spcBef>
                <a:spcPts val="0"/>
              </a:spcBef>
              <a:spcAft>
                <a:spcPts val="0"/>
              </a:spcAft>
              <a:defRPr/>
            </a:pPr>
            <a:r>
              <a:rPr lang="en-US" sz="2000" b="1" kern="0">
                <a:solidFill>
                  <a:sysClr val="windowText" lastClr="000000"/>
                </a:solidFill>
              </a:rPr>
              <a:t>Power</a:t>
            </a:r>
            <a:endParaRPr lang="en-US" sz="2000" b="1" kern="0">
              <a:solidFill>
                <a:sysClr val="windowText" lastClr="000000"/>
              </a:solidFill>
            </a:endParaRPr>
          </a:p>
        </p:txBody>
      </p:sp>
      <p:sp>
        <p:nvSpPr>
          <p:cNvPr id="76" name="Text Box 37"/>
          <p:cNvSpPr txBox="1">
            <a:spLocks noChangeArrowheads="1"/>
          </p:cNvSpPr>
          <p:nvPr/>
        </p:nvSpPr>
        <p:spPr bwMode="auto">
          <a:xfrm>
            <a:off x="4114800" y="1603375"/>
            <a:ext cx="1736725" cy="396875"/>
          </a:xfrm>
          <a:prstGeom prst="rect">
            <a:avLst/>
          </a:prstGeom>
          <a:noFill/>
          <a:ln w="12700">
            <a:noFill/>
            <a:miter lim="800000"/>
            <a:headEnd type="none" w="sm" len="sm"/>
            <a:tailEnd type="none" w="sm" len="sm"/>
          </a:ln>
        </p:spPr>
        <p:txBody>
          <a:bodyPr wrap="none">
            <a:spAutoFit/>
          </a:bodyPr>
          <a:lstStyle/>
          <a:p>
            <a:pPr algn="ctr" fontAlgn="auto">
              <a:spcBef>
                <a:spcPts val="0"/>
              </a:spcBef>
              <a:spcAft>
                <a:spcPts val="0"/>
              </a:spcAft>
              <a:defRPr/>
            </a:pPr>
            <a:r>
              <a:rPr lang="en-US" sz="2000" b="1" kern="0">
                <a:solidFill>
                  <a:sysClr val="windowText" lastClr="000000"/>
                </a:solidFill>
              </a:rPr>
              <a:t>Performance</a:t>
            </a:r>
            <a:endParaRPr lang="en-US" sz="2000" b="1" kern="0">
              <a:solidFill>
                <a:sysClr val="windowText" lastClr="000000"/>
              </a:solidFill>
            </a:endParaRPr>
          </a:p>
        </p:txBody>
      </p:sp>
      <p:sp>
        <p:nvSpPr>
          <p:cNvPr id="77" name="Text Box 38"/>
          <p:cNvSpPr txBox="1">
            <a:spLocks noChangeArrowheads="1"/>
          </p:cNvSpPr>
          <p:nvPr/>
        </p:nvSpPr>
        <p:spPr bwMode="auto">
          <a:xfrm>
            <a:off x="7010400" y="1298575"/>
            <a:ext cx="1585913" cy="396875"/>
          </a:xfrm>
          <a:prstGeom prst="rect">
            <a:avLst/>
          </a:prstGeom>
          <a:noFill/>
          <a:ln w="12700">
            <a:noFill/>
            <a:miter lim="800000"/>
            <a:headEnd type="none" w="sm" len="sm"/>
            <a:tailEnd type="none" w="sm" len="sm"/>
          </a:ln>
        </p:spPr>
        <p:txBody>
          <a:bodyPr wrap="none">
            <a:spAutoFit/>
          </a:bodyPr>
          <a:lstStyle/>
          <a:p>
            <a:pPr algn="ctr" fontAlgn="auto">
              <a:spcBef>
                <a:spcPts val="0"/>
              </a:spcBef>
              <a:spcAft>
                <a:spcPts val="0"/>
              </a:spcAft>
              <a:defRPr/>
            </a:pPr>
            <a:r>
              <a:rPr lang="en-US" sz="2000" b="1" kern="0">
                <a:solidFill>
                  <a:sysClr val="windowText" lastClr="000000"/>
                </a:solidFill>
              </a:rPr>
              <a:t>Power = 1/4</a:t>
            </a:r>
            <a:endParaRPr lang="en-US" sz="2000" b="1" kern="0">
              <a:solidFill>
                <a:sysClr val="windowText" lastClr="000000"/>
              </a:solidFill>
            </a:endParaRPr>
          </a:p>
        </p:txBody>
      </p:sp>
      <p:sp>
        <p:nvSpPr>
          <p:cNvPr id="78" name="Text Box 39"/>
          <p:cNvSpPr txBox="1">
            <a:spLocks noChangeArrowheads="1"/>
          </p:cNvSpPr>
          <p:nvPr/>
        </p:nvSpPr>
        <p:spPr bwMode="auto">
          <a:xfrm>
            <a:off x="6616700" y="1755775"/>
            <a:ext cx="2376488" cy="396875"/>
          </a:xfrm>
          <a:prstGeom prst="rect">
            <a:avLst/>
          </a:prstGeom>
          <a:noFill/>
          <a:ln w="12700">
            <a:noFill/>
            <a:miter lim="800000"/>
            <a:headEnd type="none" w="sm" len="sm"/>
            <a:tailEnd type="none" w="sm" len="sm"/>
          </a:ln>
        </p:spPr>
        <p:txBody>
          <a:bodyPr wrap="none">
            <a:spAutoFit/>
          </a:bodyPr>
          <a:lstStyle/>
          <a:p>
            <a:pPr algn="ctr" fontAlgn="auto">
              <a:spcBef>
                <a:spcPts val="0"/>
              </a:spcBef>
              <a:spcAft>
                <a:spcPts val="0"/>
              </a:spcAft>
              <a:defRPr/>
            </a:pPr>
            <a:r>
              <a:rPr lang="en-US" sz="2000" b="1" kern="0">
                <a:solidFill>
                  <a:sysClr val="windowText" lastClr="000000"/>
                </a:solidFill>
              </a:rPr>
              <a:t>Performance = 1/2</a:t>
            </a:r>
            <a:endParaRPr lang="en-US" sz="2000" b="1" kern="0">
              <a:solidFill>
                <a:sysClr val="windowText" lastClr="000000"/>
              </a:solidFill>
            </a:endParaRPr>
          </a:p>
        </p:txBody>
      </p:sp>
      <p:sp>
        <p:nvSpPr>
          <p:cNvPr id="79" name="AutoShape 40"/>
          <p:cNvSpPr>
            <a:spLocks noChangeArrowheads="1"/>
          </p:cNvSpPr>
          <p:nvPr/>
        </p:nvSpPr>
        <p:spPr bwMode="ltGray">
          <a:xfrm>
            <a:off x="4800600" y="4270375"/>
            <a:ext cx="4191000" cy="1981200"/>
          </a:xfrm>
          <a:prstGeom prst="roundRect">
            <a:avLst>
              <a:gd name="adj" fmla="val 30486"/>
            </a:avLst>
          </a:prstGeom>
          <a:solidFill>
            <a:srgbClr val="2D2D8A">
              <a:lumMod val="40000"/>
              <a:lumOff val="60000"/>
            </a:srgbClr>
          </a:solidFill>
          <a:ln w="9525">
            <a:noFill/>
            <a:round/>
            <a:headEnd type="none" w="sm" len="sm"/>
            <a:tailEnd type="none" w="sm" len="sm"/>
          </a:ln>
          <a:effectLst>
            <a:prstShdw prst="shdw17" dist="17961" dir="2700000">
              <a:srgbClr val="333399">
                <a:gamma/>
                <a:shade val="60000"/>
                <a:invGamma/>
              </a:srgbClr>
            </a:prstShdw>
          </a:effectLst>
        </p:spPr>
        <p:txBody>
          <a:bodyPr anchor="ctr"/>
          <a:lstStyle/>
          <a:p>
            <a:pPr algn="ctr" eaLnBrk="1" fontAlgn="auto" hangingPunct="1">
              <a:spcBef>
                <a:spcPts val="0"/>
              </a:spcBef>
              <a:spcAft>
                <a:spcPts val="0"/>
              </a:spcAft>
              <a:defRPr/>
            </a:pPr>
            <a:r>
              <a:rPr lang="en-US" sz="2400" b="1" kern="0">
                <a:solidFill>
                  <a:srgbClr val="000000"/>
                </a:solidFill>
              </a:rPr>
              <a:t>Multi-Core:</a:t>
            </a:r>
            <a:endParaRPr lang="en-US" sz="2400" b="1" kern="0">
              <a:solidFill>
                <a:srgbClr val="000000"/>
              </a:solidFill>
            </a:endParaRPr>
          </a:p>
          <a:p>
            <a:pPr algn="ctr" eaLnBrk="1" fontAlgn="auto" hangingPunct="1">
              <a:spcBef>
                <a:spcPts val="0"/>
              </a:spcBef>
              <a:spcAft>
                <a:spcPts val="0"/>
              </a:spcAft>
              <a:defRPr/>
            </a:pPr>
            <a:r>
              <a:rPr lang="en-US" sz="2400" b="1" kern="0">
                <a:solidFill>
                  <a:srgbClr val="000000"/>
                </a:solidFill>
              </a:rPr>
              <a:t>Power efficient</a:t>
            </a:r>
            <a:endParaRPr lang="en-US" sz="2400" b="1" kern="0">
              <a:solidFill>
                <a:srgbClr val="000000"/>
              </a:solidFill>
            </a:endParaRPr>
          </a:p>
          <a:p>
            <a:pPr algn="ctr" eaLnBrk="1" fontAlgn="auto" hangingPunct="1">
              <a:spcBef>
                <a:spcPts val="0"/>
              </a:spcBef>
              <a:spcAft>
                <a:spcPts val="0"/>
              </a:spcAft>
              <a:defRPr/>
            </a:pPr>
            <a:r>
              <a:rPr lang="en-US" sz="2400" b="1" kern="0">
                <a:solidFill>
                  <a:srgbClr val="000000"/>
                </a:solidFill>
              </a:rPr>
              <a:t>Better power and thermal management</a:t>
            </a:r>
            <a:endParaRPr lang="en-US" sz="2400" b="1" kern="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57"/>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7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59"/>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60"/>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500"/>
                                  </p:stCondLst>
                                  <p:childTnLst>
                                    <p:set>
                                      <p:cBhvr>
                                        <p:cTn id="34" dur="1" fill="hold">
                                          <p:stCondLst>
                                            <p:cond delay="0"/>
                                          </p:stCondLst>
                                        </p:cTn>
                                        <p:tgtEl>
                                          <p:spTgt spid="4"/>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65"/>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grpId="0" nodeType="afterEffect">
                                  <p:stCondLst>
                                    <p:cond delay="500"/>
                                  </p:stCondLst>
                                  <p:childTnLst>
                                    <p:set>
                                      <p:cBhvr>
                                        <p:cTn id="40" dur="1" fill="hold">
                                          <p:stCondLst>
                                            <p:cond delay="0"/>
                                          </p:stCondLst>
                                        </p:cTn>
                                        <p:tgtEl>
                                          <p:spTgt spid="77"/>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grpId="0" nodeType="afterEffect">
                                  <p:stCondLst>
                                    <p:cond delay="500"/>
                                  </p:stCondLst>
                                  <p:childTnLst>
                                    <p:set>
                                      <p:cBhvr>
                                        <p:cTn id="43" dur="1" fill="hold">
                                          <p:stCondLst>
                                            <p:cond delay="0"/>
                                          </p:stCondLst>
                                        </p:cTn>
                                        <p:tgtEl>
                                          <p:spTgt spid="66"/>
                                        </p:tgtEl>
                                        <p:attrNameLst>
                                          <p:attrName>style.visibility</p:attrName>
                                        </p:attrNameLst>
                                      </p:cBhvr>
                                      <p:to>
                                        <p:strVal val="visible"/>
                                      </p:to>
                                    </p:set>
                                  </p:childTnLst>
                                </p:cTn>
                              </p:par>
                            </p:childTnLst>
                          </p:cTn>
                        </p:par>
                        <p:par>
                          <p:cTn id="44" fill="hold">
                            <p:stCondLst>
                              <p:cond delay="2000"/>
                            </p:stCondLst>
                            <p:childTnLst>
                              <p:par>
                                <p:cTn id="45" presetID="1" presetClass="entr" presetSubtype="0" fill="hold" grpId="0" nodeType="afterEffect">
                                  <p:stCondLst>
                                    <p:cond delay="500"/>
                                  </p:stCondLst>
                                  <p:childTnLst>
                                    <p:set>
                                      <p:cBhvr>
                                        <p:cTn id="46" dur="1" fill="hold">
                                          <p:stCondLst>
                                            <p:cond delay="0"/>
                                          </p:stCondLst>
                                        </p:cTn>
                                        <p:tgtEl>
                                          <p:spTgt spid="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500"/>
                                  </p:stCondLst>
                                  <p:childTnLst>
                                    <p:set>
                                      <p:cBhvr>
                                        <p:cTn id="53" dur="1" fill="hold">
                                          <p:stCondLst>
                                            <p:cond delay="0"/>
                                          </p:stCondLst>
                                        </p:cTn>
                                        <p:tgtEl>
                                          <p:spTgt spid="67"/>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grpId="0" nodeType="afterEffect">
                                  <p:stCondLst>
                                    <p:cond delay="500"/>
                                  </p:stCondLst>
                                  <p:childTnLst>
                                    <p:set>
                                      <p:cBhvr>
                                        <p:cTn id="56" dur="1" fill="hold">
                                          <p:stCondLst>
                                            <p:cond delay="0"/>
                                          </p:stCondLst>
                                        </p:cTn>
                                        <p:tgtEl>
                                          <p:spTgt spid="68"/>
                                        </p:tgtEl>
                                        <p:attrNameLst>
                                          <p:attrName>style.visibility</p:attrName>
                                        </p:attrNameLst>
                                      </p:cBhvr>
                                      <p:to>
                                        <p:strVal val="visible"/>
                                      </p:to>
                                    </p:set>
                                  </p:childTnLst>
                                </p:cTn>
                              </p:par>
                            </p:childTnLst>
                          </p:cTn>
                        </p:par>
                        <p:par>
                          <p:cTn id="57" fill="hold">
                            <p:stCondLst>
                              <p:cond delay="1000"/>
                            </p:stCondLst>
                            <p:childTnLst>
                              <p:par>
                                <p:cTn id="58" presetID="1" presetClass="entr" presetSubtype="0" fill="hold" grpId="0" nodeType="afterEffect">
                                  <p:stCondLst>
                                    <p:cond delay="500"/>
                                  </p:stCondLst>
                                  <p:childTnLst>
                                    <p:set>
                                      <p:cBhvr>
                                        <p:cTn id="59" dur="1" fill="hold">
                                          <p:stCondLst>
                                            <p:cond delay="0"/>
                                          </p:stCondLst>
                                        </p:cTn>
                                        <p:tgtEl>
                                          <p:spTgt spid="69"/>
                                        </p:tgtEl>
                                        <p:attrNameLst>
                                          <p:attrName>style.visibility</p:attrName>
                                        </p:attrNameLst>
                                      </p:cBhvr>
                                      <p:to>
                                        <p:strVal val="visible"/>
                                      </p:to>
                                    </p:set>
                                  </p:childTnLst>
                                </p:cTn>
                              </p:par>
                            </p:childTnLst>
                          </p:cTn>
                        </p:par>
                        <p:par>
                          <p:cTn id="60" fill="hold">
                            <p:stCondLst>
                              <p:cond delay="1500"/>
                            </p:stCondLst>
                            <p:childTnLst>
                              <p:par>
                                <p:cTn id="61" presetID="1" presetClass="entr" presetSubtype="0" fill="hold" grpId="0" nodeType="afterEffect">
                                  <p:stCondLst>
                                    <p:cond delay="50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2000"/>
                            </p:stCondLst>
                            <p:childTnLst>
                              <p:par>
                                <p:cTn id="64" presetID="1" presetClass="entr" presetSubtype="0" fill="hold" grpId="0" nodeType="afterEffect">
                                  <p:stCondLst>
                                    <p:cond delay="500"/>
                                  </p:stCondLst>
                                  <p:childTnLst>
                                    <p:set>
                                      <p:cBhvr>
                                        <p:cTn id="65" dur="1" fill="hold">
                                          <p:stCondLst>
                                            <p:cond delay="0"/>
                                          </p:stCondLst>
                                        </p:cTn>
                                        <p:tgtEl>
                                          <p:spTgt spid="71"/>
                                        </p:tgtEl>
                                        <p:attrNameLst>
                                          <p:attrName>style.visibility</p:attrName>
                                        </p:attrNameLst>
                                      </p:cBhvr>
                                      <p:to>
                                        <p:strVal val="visible"/>
                                      </p:to>
                                    </p:set>
                                  </p:childTnLst>
                                </p:cTn>
                              </p:par>
                            </p:childTnLst>
                          </p:cTn>
                        </p:par>
                        <p:par>
                          <p:cTn id="66" fill="hold">
                            <p:stCondLst>
                              <p:cond delay="2500"/>
                            </p:stCondLst>
                            <p:childTnLst>
                              <p:par>
                                <p:cTn id="67" presetID="1" presetClass="entr" presetSubtype="0" fill="hold" grpId="0" nodeType="afterEffect">
                                  <p:stCondLst>
                                    <p:cond delay="500"/>
                                  </p:stCondLst>
                                  <p:childTnLst>
                                    <p:set>
                                      <p:cBhvr>
                                        <p:cTn id="68" dur="1" fill="hold">
                                          <p:stCondLst>
                                            <p:cond delay="0"/>
                                          </p:stCondLst>
                                        </p:cTn>
                                        <p:tgtEl>
                                          <p:spTgt spid="72"/>
                                        </p:tgtEl>
                                        <p:attrNameLst>
                                          <p:attrName>style.visibility</p:attrName>
                                        </p:attrNameLst>
                                      </p:cBhvr>
                                      <p:to>
                                        <p:strVal val="visible"/>
                                      </p:to>
                                    </p:set>
                                  </p:childTnLst>
                                </p:cTn>
                              </p:par>
                            </p:childTnLst>
                          </p:cTn>
                        </p:par>
                        <p:par>
                          <p:cTn id="69" fill="hold">
                            <p:stCondLst>
                              <p:cond delay="3000"/>
                            </p:stCondLst>
                            <p:childTnLst>
                              <p:par>
                                <p:cTn id="70" presetID="1" presetClass="entr" presetSubtype="0" fill="hold" grpId="0" nodeType="afterEffect">
                                  <p:stCondLst>
                                    <p:cond delay="500"/>
                                  </p:stCondLst>
                                  <p:childTnLst>
                                    <p:set>
                                      <p:cBhvr>
                                        <p:cTn id="71" dur="1" fill="hold">
                                          <p:stCondLst>
                                            <p:cond delay="0"/>
                                          </p:stCondLst>
                                        </p:cTn>
                                        <p:tgtEl>
                                          <p:spTgt spid="73"/>
                                        </p:tgtEl>
                                        <p:attrNameLst>
                                          <p:attrName>style.visibility</p:attrName>
                                        </p:attrNameLst>
                                      </p:cBhvr>
                                      <p:to>
                                        <p:strVal val="visible"/>
                                      </p:to>
                                    </p:set>
                                  </p:childTnLst>
                                </p:cTn>
                              </p:par>
                            </p:childTnLst>
                          </p:cTn>
                        </p:par>
                        <p:par>
                          <p:cTn id="72" fill="hold">
                            <p:stCondLst>
                              <p:cond delay="3500"/>
                            </p:stCondLst>
                            <p:childTnLst>
                              <p:par>
                                <p:cTn id="73" presetID="1" presetClass="entr" presetSubtype="0" fill="hold" grpId="0" nodeType="afterEffect">
                                  <p:stCondLst>
                                    <p:cond delay="500"/>
                                  </p:stCondLst>
                                  <p:childTnLst>
                                    <p:set>
                                      <p:cBhvr>
                                        <p:cTn id="74" dur="1" fill="hold">
                                          <p:stCondLst>
                                            <p:cond delay="0"/>
                                          </p:stCondLst>
                                        </p:cTn>
                                        <p:tgtEl>
                                          <p:spTgt spid="74"/>
                                        </p:tgtEl>
                                        <p:attrNameLst>
                                          <p:attrName>style.visibility</p:attrName>
                                        </p:attrNameLst>
                                      </p:cBhvr>
                                      <p:to>
                                        <p:strVal val="visible"/>
                                      </p:to>
                                    </p:set>
                                  </p:childTnLst>
                                </p:cTn>
                              </p:par>
                            </p:childTnLst>
                          </p:cTn>
                        </p:par>
                        <p:par>
                          <p:cTn id="75" fill="hold">
                            <p:stCondLst>
                              <p:cond delay="4000"/>
                            </p:stCondLst>
                            <p:childTnLst>
                              <p:par>
                                <p:cTn id="76" presetID="1" presetClass="entr" presetSubtype="0" fill="hold" grpId="0" nodeType="afterEffect">
                                  <p:stCondLst>
                                    <p:cond delay="1000"/>
                                  </p:stCondLst>
                                  <p:childTnLst>
                                    <p:set>
                                      <p:cBhvr>
                                        <p:cTn id="77"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p:bldP spid="7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zh-CN" smtClean="0">
                <a:ea typeface="宋体" panose="02010600030101010101" pitchFamily="2" charset="-122"/>
              </a:rPr>
              <a:t>Performance Metrics</a:t>
            </a:r>
            <a:endParaRPr lang="en-US" altLang="zh-CN" smtClean="0">
              <a:ea typeface="宋体" panose="02010600030101010101" pitchFamily="2" charset="-122"/>
            </a:endParaRPr>
          </a:p>
        </p:txBody>
      </p:sp>
      <p:sp>
        <p:nvSpPr>
          <p:cNvPr id="35843"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AEB2264E-2D99-4B94-B1CC-669F35C5F31D}" type="slidenum">
              <a:rPr lang="en-AU"/>
            </a:fld>
            <a:endParaRPr lang="en-AU"/>
          </a:p>
        </p:txBody>
      </p:sp>
      <p:sp>
        <p:nvSpPr>
          <p:cNvPr id="47108" name="Rectangle 4"/>
          <p:cNvSpPr>
            <a:spLocks noGrp="1" noChangeArrowheads="1"/>
          </p:cNvSpPr>
          <p:nvPr/>
        </p:nvSpPr>
        <p:spPr bwMode="auto">
          <a:xfrm>
            <a:off x="552450" y="1111250"/>
            <a:ext cx="8305800"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spcBef>
                <a:spcPct val="10000"/>
              </a:spcBef>
              <a:buClr>
                <a:schemeClr val="accent1"/>
              </a:buClr>
              <a:buSzPct val="75000"/>
              <a:buFont typeface="Wingdings" panose="05000000000000000000" pitchFamily="2" charset="2"/>
              <a:buChar char="q"/>
            </a:pPr>
            <a:r>
              <a:rPr lang="en-US" altLang="zh-CN" sz="2000">
                <a:solidFill>
                  <a:srgbClr val="FF0000"/>
                </a:solidFill>
                <a:ea typeface="宋体" panose="02010600030101010101" pitchFamily="2" charset="-122"/>
              </a:rPr>
              <a:t>Purchasing perspective </a:t>
            </a:r>
            <a:endParaRPr lang="en-US" altLang="zh-CN" sz="2000">
              <a:solidFill>
                <a:srgbClr val="FF0000"/>
              </a:solidFill>
              <a:ea typeface="宋体" panose="02010600030101010101" pitchFamily="2" charset="-122"/>
            </a:endParaRPr>
          </a:p>
          <a:p>
            <a:pPr marL="741680" lvl="1" indent="-246380">
              <a:spcBef>
                <a:spcPct val="10000"/>
              </a:spcBef>
              <a:buClr>
                <a:schemeClr val="accent1"/>
              </a:buClr>
              <a:buSzPct val="75000"/>
              <a:buFont typeface="Monotype Sorts"/>
              <a:buChar char="l"/>
            </a:pPr>
            <a:r>
              <a:rPr lang="en-US" altLang="zh-CN" sz="2000">
                <a:ea typeface="宋体" panose="02010600030101010101" pitchFamily="2" charset="-122"/>
              </a:rPr>
              <a:t>given a collection of machines, which has the</a:t>
            </a:r>
            <a:r>
              <a:rPr lang="en-US" altLang="zh-CN" sz="2400">
                <a:ea typeface="宋体" panose="02010600030101010101" pitchFamily="2" charset="-122"/>
              </a:rPr>
              <a:t> </a:t>
            </a:r>
            <a:endParaRPr lang="en-US" altLang="zh-CN" sz="2400">
              <a:ea typeface="宋体" panose="02010600030101010101" pitchFamily="2" charset="-122"/>
            </a:endParaRPr>
          </a:p>
          <a:p>
            <a:pPr marL="1146175" lvl="2" indent="-176530">
              <a:spcBef>
                <a:spcPct val="10000"/>
              </a:spcBef>
              <a:buClr>
                <a:schemeClr val="accent1"/>
              </a:buClr>
              <a:buSzPct val="100000"/>
              <a:buFontTx/>
              <a:buChar char="-"/>
            </a:pPr>
            <a:r>
              <a:rPr lang="en-US" altLang="zh-CN">
                <a:ea typeface="宋体" panose="02010600030101010101" pitchFamily="2" charset="-122"/>
              </a:rPr>
              <a:t>best performance ?</a:t>
            </a:r>
            <a:endParaRPr lang="en-US" altLang="zh-CN">
              <a:ea typeface="宋体" panose="02010600030101010101" pitchFamily="2" charset="-122"/>
            </a:endParaRPr>
          </a:p>
          <a:p>
            <a:pPr marL="1146175" lvl="2" indent="-176530">
              <a:spcBef>
                <a:spcPct val="10000"/>
              </a:spcBef>
              <a:buClr>
                <a:schemeClr val="accent1"/>
              </a:buClr>
              <a:buSzPct val="100000"/>
              <a:buFontTx/>
              <a:buChar char="-"/>
            </a:pPr>
            <a:r>
              <a:rPr lang="en-US" altLang="zh-CN">
                <a:ea typeface="宋体" panose="02010600030101010101" pitchFamily="2" charset="-122"/>
              </a:rPr>
              <a:t>least cost ?</a:t>
            </a:r>
            <a:endParaRPr lang="en-US" altLang="zh-CN">
              <a:ea typeface="宋体" panose="02010600030101010101" pitchFamily="2" charset="-122"/>
            </a:endParaRPr>
          </a:p>
          <a:p>
            <a:pPr marL="1146175" lvl="2" indent="-176530">
              <a:spcBef>
                <a:spcPct val="10000"/>
              </a:spcBef>
              <a:buClr>
                <a:schemeClr val="accent1"/>
              </a:buClr>
              <a:buSzPct val="100000"/>
              <a:buFontTx/>
              <a:buChar char="-"/>
            </a:pPr>
            <a:r>
              <a:rPr lang="en-US" altLang="zh-CN">
                <a:ea typeface="宋体" panose="02010600030101010101" pitchFamily="2" charset="-122"/>
              </a:rPr>
              <a:t>best cost/performance?</a:t>
            </a:r>
            <a:endParaRPr lang="en-US" altLang="zh-CN" sz="2000">
              <a:ea typeface="宋体" panose="02010600030101010101" pitchFamily="2" charset="-122"/>
            </a:endParaRPr>
          </a:p>
          <a:p>
            <a:pPr marL="287655" indent="-287655">
              <a:spcBef>
                <a:spcPct val="10000"/>
              </a:spcBef>
              <a:buClr>
                <a:schemeClr val="accent1"/>
              </a:buClr>
              <a:buSzPct val="75000"/>
              <a:buFont typeface="Wingdings" panose="05000000000000000000" pitchFamily="2" charset="2"/>
              <a:buChar char="q"/>
            </a:pPr>
            <a:r>
              <a:rPr lang="en-US" altLang="zh-CN" sz="2000">
                <a:solidFill>
                  <a:srgbClr val="FF0000"/>
                </a:solidFill>
                <a:ea typeface="宋体" panose="02010600030101010101" pitchFamily="2" charset="-122"/>
              </a:rPr>
              <a:t>Design perspective</a:t>
            </a:r>
            <a:endParaRPr lang="en-US" altLang="zh-CN" sz="2000">
              <a:solidFill>
                <a:srgbClr val="FF0000"/>
              </a:solidFill>
              <a:ea typeface="宋体" panose="02010600030101010101" pitchFamily="2" charset="-122"/>
            </a:endParaRPr>
          </a:p>
          <a:p>
            <a:pPr marL="741680" lvl="1" indent="-246380">
              <a:spcBef>
                <a:spcPct val="10000"/>
              </a:spcBef>
              <a:buClr>
                <a:schemeClr val="accent1"/>
              </a:buClr>
              <a:buSzPct val="75000"/>
              <a:buFont typeface="Monotype Sorts"/>
              <a:buChar char="l"/>
            </a:pPr>
            <a:r>
              <a:rPr lang="en-US" altLang="zh-CN" sz="2000">
                <a:ea typeface="宋体" panose="02010600030101010101" pitchFamily="2" charset="-122"/>
              </a:rPr>
              <a:t>faced with design options, which has the</a:t>
            </a:r>
            <a:r>
              <a:rPr lang="en-US" altLang="zh-CN" sz="2400">
                <a:ea typeface="宋体" panose="02010600030101010101" pitchFamily="2" charset="-122"/>
              </a:rPr>
              <a:t> </a:t>
            </a:r>
            <a:endParaRPr lang="en-US" altLang="zh-CN" sz="2400">
              <a:ea typeface="宋体" panose="02010600030101010101" pitchFamily="2" charset="-122"/>
            </a:endParaRPr>
          </a:p>
          <a:p>
            <a:pPr marL="1146175" lvl="2" indent="-176530">
              <a:spcBef>
                <a:spcPct val="10000"/>
              </a:spcBef>
              <a:buClr>
                <a:schemeClr val="accent1"/>
              </a:buClr>
              <a:buSzPct val="100000"/>
              <a:buFontTx/>
              <a:buChar char="-"/>
            </a:pPr>
            <a:r>
              <a:rPr lang="en-US" altLang="zh-CN">
                <a:ea typeface="宋体" panose="02010600030101010101" pitchFamily="2" charset="-122"/>
              </a:rPr>
              <a:t>best performance improvement ?</a:t>
            </a:r>
            <a:endParaRPr lang="en-US" altLang="zh-CN">
              <a:ea typeface="宋体" panose="02010600030101010101" pitchFamily="2" charset="-122"/>
            </a:endParaRPr>
          </a:p>
          <a:p>
            <a:pPr marL="1146175" lvl="2" indent="-176530">
              <a:spcBef>
                <a:spcPct val="10000"/>
              </a:spcBef>
              <a:buClr>
                <a:schemeClr val="accent1"/>
              </a:buClr>
              <a:buSzPct val="100000"/>
              <a:buFontTx/>
              <a:buChar char="-"/>
            </a:pPr>
            <a:r>
              <a:rPr lang="en-US" altLang="zh-CN">
                <a:ea typeface="宋体" panose="02010600030101010101" pitchFamily="2" charset="-122"/>
              </a:rPr>
              <a:t>least cost ?</a:t>
            </a:r>
            <a:endParaRPr lang="en-US" altLang="zh-CN">
              <a:ea typeface="宋体" panose="02010600030101010101" pitchFamily="2" charset="-122"/>
            </a:endParaRPr>
          </a:p>
          <a:p>
            <a:pPr marL="1146175" lvl="2" indent="-176530">
              <a:spcBef>
                <a:spcPct val="10000"/>
              </a:spcBef>
              <a:buClr>
                <a:schemeClr val="accent1"/>
              </a:buClr>
              <a:buSzPct val="100000"/>
              <a:buFontTx/>
              <a:buChar char="-"/>
            </a:pPr>
            <a:r>
              <a:rPr lang="en-US" altLang="zh-CN">
                <a:ea typeface="宋体" panose="02010600030101010101" pitchFamily="2" charset="-122"/>
              </a:rPr>
              <a:t>best cost/performance?</a:t>
            </a:r>
            <a:endParaRPr lang="en-US" altLang="zh-CN" sz="2000">
              <a:ea typeface="宋体" panose="02010600030101010101" pitchFamily="2" charset="-122"/>
            </a:endParaRPr>
          </a:p>
          <a:p>
            <a:pPr marL="287655" indent="-287655">
              <a:spcBef>
                <a:spcPct val="10000"/>
              </a:spcBef>
              <a:buClr>
                <a:schemeClr val="accent1"/>
              </a:buClr>
              <a:buSzPct val="75000"/>
              <a:buFont typeface="Wingdings" panose="05000000000000000000" pitchFamily="2" charset="2"/>
              <a:buChar char="q"/>
            </a:pPr>
            <a:r>
              <a:rPr lang="en-US" altLang="zh-CN" sz="2000">
                <a:solidFill>
                  <a:srgbClr val="FF0000"/>
                </a:solidFill>
                <a:ea typeface="宋体" panose="02010600030101010101" pitchFamily="2" charset="-122"/>
              </a:rPr>
              <a:t>Both require</a:t>
            </a:r>
            <a:endParaRPr lang="en-US" altLang="zh-CN" sz="2000">
              <a:solidFill>
                <a:srgbClr val="FF0000"/>
              </a:solidFill>
              <a:ea typeface="宋体" panose="02010600030101010101" pitchFamily="2" charset="-122"/>
            </a:endParaRPr>
          </a:p>
          <a:p>
            <a:pPr marL="741680" lvl="1" indent="-246380">
              <a:spcBef>
                <a:spcPct val="10000"/>
              </a:spcBef>
              <a:buClr>
                <a:schemeClr val="accent1"/>
              </a:buClr>
              <a:buSzPct val="75000"/>
              <a:buFont typeface="Monotype Sorts"/>
              <a:buChar char="l"/>
            </a:pPr>
            <a:r>
              <a:rPr lang="en-US" altLang="zh-CN" sz="2000">
                <a:ea typeface="宋体" panose="02010600030101010101" pitchFamily="2" charset="-122"/>
              </a:rPr>
              <a:t>basis for comparison</a:t>
            </a:r>
            <a:endParaRPr lang="en-US" altLang="zh-CN" sz="2000">
              <a:ea typeface="宋体" panose="02010600030101010101" pitchFamily="2" charset="-122"/>
            </a:endParaRPr>
          </a:p>
          <a:p>
            <a:pPr marL="741680" lvl="1" indent="-246380">
              <a:spcBef>
                <a:spcPct val="10000"/>
              </a:spcBef>
              <a:buClr>
                <a:schemeClr val="accent1"/>
              </a:buClr>
              <a:buSzPct val="75000"/>
              <a:buFont typeface="Monotype Sorts"/>
              <a:buChar char="l"/>
            </a:pPr>
            <a:r>
              <a:rPr lang="en-US" altLang="zh-CN" sz="2000">
                <a:ea typeface="宋体" panose="02010600030101010101" pitchFamily="2" charset="-122"/>
              </a:rPr>
              <a:t>metric for evaluation</a:t>
            </a:r>
            <a:endParaRPr lang="en-US" altLang="zh-CN" sz="2000">
              <a:ea typeface="宋体" panose="02010600030101010101" pitchFamily="2" charset="-122"/>
            </a:endParaRPr>
          </a:p>
          <a:p>
            <a:pPr marL="741680" lvl="1" indent="-246380">
              <a:spcBef>
                <a:spcPct val="10000"/>
              </a:spcBef>
              <a:buClr>
                <a:schemeClr val="accent1"/>
              </a:buClr>
              <a:buSzPct val="75000"/>
              <a:buFont typeface="Monotype Sorts"/>
              <a:buChar char="l"/>
            </a:pPr>
            <a:endParaRPr lang="en-US" altLang="zh-CN" sz="500">
              <a:ea typeface="宋体" panose="02010600030101010101" pitchFamily="2" charset="-122"/>
            </a:endParaRPr>
          </a:p>
          <a:p>
            <a:pPr marL="287655" indent="-287655">
              <a:spcBef>
                <a:spcPct val="10000"/>
              </a:spcBef>
              <a:buClr>
                <a:schemeClr val="accent1"/>
              </a:buClr>
              <a:buSzPct val="75000"/>
              <a:buFont typeface="Wingdings" panose="05000000000000000000" pitchFamily="2" charset="2"/>
              <a:buChar char="q"/>
            </a:pPr>
            <a:r>
              <a:rPr lang="en-US" altLang="zh-CN" sz="2000">
                <a:solidFill>
                  <a:srgbClr val="0000FF"/>
                </a:solidFill>
                <a:ea typeface="宋体" panose="02010600030101010101" pitchFamily="2" charset="-122"/>
              </a:rPr>
              <a:t>Our goal is to understand what factors in the architecture contribute to overall system performance and the relative importance (and cost) of these factors</a:t>
            </a:r>
            <a:endParaRPr lang="en-US" altLang="zh-CN" sz="2000">
              <a:solidFill>
                <a:srgbClr val="0000FF"/>
              </a:solidFill>
              <a:ea typeface="宋体" panose="02010600030101010101" pitchFamily="2" charset="-122"/>
            </a:endParaRPr>
          </a:p>
        </p:txBody>
      </p:sp>
      <p:sp>
        <p:nvSpPr>
          <p:cNvPr id="35845" name="Text Box 7"/>
          <p:cNvSpPr txBox="1">
            <a:spLocks noChangeArrowheads="1"/>
          </p:cNvSpPr>
          <p:nvPr/>
        </p:nvSpPr>
        <p:spPr bwMode="auto">
          <a:xfrm rot="5400000">
            <a:off x="7960519" y="816769"/>
            <a:ext cx="20002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chemeClr val="folHlink"/>
                </a:solidFill>
                <a:ea typeface="宋体" panose="02010600030101010101" pitchFamily="2" charset="-122"/>
              </a:rPr>
              <a:t>§1.4 Performance</a:t>
            </a:r>
            <a:endParaRPr lang="en-US" altLang="zh-CN">
              <a:solidFill>
                <a:schemeClr val="folHlink"/>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0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0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10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10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10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10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108">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08">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8">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108">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课程定位</a:t>
            </a:r>
            <a:endParaRPr lang="zh-CN" altLang="en-US" dirty="0"/>
          </a:p>
        </p:txBody>
      </p:sp>
      <p:sp>
        <p:nvSpPr>
          <p:cNvPr id="4" name="页脚占位符 3"/>
          <p:cNvSpPr>
            <a:spLocks noGrp="1"/>
          </p:cNvSpPr>
          <p:nvPr>
            <p:ph type="ftr" sz="quarter" idx="10"/>
          </p:nvPr>
        </p:nvSpPr>
        <p:spPr/>
        <p:txBody>
          <a:bodyPr/>
          <a:lstStyle/>
          <a:p>
            <a:r>
              <a:rPr lang="en-AU" smtClean="0"/>
              <a:t>Chapter 1 — Computer Abstractions and Technology — </a:t>
            </a:r>
            <a:fld id="{9FD3F2BD-C08D-4146-B5F1-D59732E3FA60}" type="slidenum">
              <a:rPr lang="en-AU" smtClean="0"/>
            </a:fld>
            <a:endParaRPr lang="en-AU"/>
          </a:p>
        </p:txBody>
      </p:sp>
      <p:pic>
        <p:nvPicPr>
          <p:cNvPr id="624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155516"/>
            <a:ext cx="8208912"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00338A7C-1BE4-496C-9565-368DAD051D99}" type="slidenum">
              <a:rPr lang="en-AU"/>
            </a:fld>
            <a:endParaRPr lang="en-AU"/>
          </a:p>
        </p:txBody>
      </p:sp>
      <p:sp>
        <p:nvSpPr>
          <p:cNvPr id="36867" name="Rectangle 8"/>
          <p:cNvSpPr>
            <a:spLocks noGrp="1" noChangeArrowheads="1"/>
          </p:cNvSpPr>
          <p:nvPr>
            <p:ph type="title"/>
          </p:nvPr>
        </p:nvSpPr>
        <p:spPr/>
        <p:txBody>
          <a:bodyPr/>
          <a:lstStyle/>
          <a:p>
            <a:pPr eaLnBrk="1" hangingPunct="1"/>
            <a:r>
              <a:rPr lang="en-US" altLang="zh-CN" smtClean="0">
                <a:ea typeface="宋体" panose="02010600030101010101" pitchFamily="2" charset="-122"/>
              </a:rPr>
              <a:t>Defining Performance</a:t>
            </a:r>
            <a:endParaRPr lang="en-AU" smtClean="0"/>
          </a:p>
        </p:txBody>
      </p:sp>
      <p:sp>
        <p:nvSpPr>
          <p:cNvPr id="36868" name="Rectangle 9"/>
          <p:cNvSpPr>
            <a:spLocks noGrp="1" noChangeArrowheads="1"/>
          </p:cNvSpPr>
          <p:nvPr>
            <p:ph type="body" idx="1"/>
          </p:nvPr>
        </p:nvSpPr>
        <p:spPr>
          <a:xfrm>
            <a:off x="684213" y="1125538"/>
            <a:ext cx="8270875" cy="503237"/>
          </a:xfrm>
        </p:spPr>
        <p:txBody>
          <a:bodyPr/>
          <a:lstStyle/>
          <a:p>
            <a:pPr eaLnBrk="1" hangingPunct="1">
              <a:lnSpc>
                <a:spcPct val="90000"/>
              </a:lnSpc>
            </a:pPr>
            <a:r>
              <a:rPr lang="en-AU" sz="2800" smtClean="0"/>
              <a:t>Which airplane has the best performance?</a:t>
            </a:r>
            <a:endParaRPr lang="en-AU" sz="2800" smtClean="0"/>
          </a:p>
        </p:txBody>
      </p:sp>
      <p:graphicFrame>
        <p:nvGraphicFramePr>
          <p:cNvPr id="36869" name="Object 3"/>
          <p:cNvGraphicFramePr>
            <a:graphicFrameLocks noChangeAspect="1"/>
          </p:cNvGraphicFramePr>
          <p:nvPr/>
        </p:nvGraphicFramePr>
        <p:xfrm>
          <a:off x="900113" y="1839913"/>
          <a:ext cx="3167062" cy="2098675"/>
        </p:xfrm>
        <a:graphic>
          <a:graphicData uri="http://schemas.openxmlformats.org/presentationml/2006/ole">
            <mc:AlternateContent xmlns:mc="http://schemas.openxmlformats.org/markup-compatibility/2006">
              <mc:Choice xmlns:v="urn:schemas-microsoft-com:vml" Requires="v">
                <p:oleObj spid="_x0000_s37361" name="Chart" r:id="rId1" imgW="3860800" imgH="2562860" progId="MSGraph.Chart.8">
                  <p:embed followColorScheme="full"/>
                </p:oleObj>
              </mc:Choice>
              <mc:Fallback>
                <p:oleObj name="Chart" r:id="rId1" imgW="3860800" imgH="2562860" progId="MSGraph.Chart.8">
                  <p:embed followColorScheme="full"/>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839913"/>
                        <a:ext cx="3167062"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0" name="Object 4"/>
          <p:cNvGraphicFramePr>
            <a:graphicFrameLocks noChangeAspect="1"/>
          </p:cNvGraphicFramePr>
          <p:nvPr/>
        </p:nvGraphicFramePr>
        <p:xfrm>
          <a:off x="4356100" y="1836738"/>
          <a:ext cx="3352800" cy="2098675"/>
        </p:xfrm>
        <a:graphic>
          <a:graphicData uri="http://schemas.openxmlformats.org/presentationml/2006/ole">
            <mc:AlternateContent xmlns:mc="http://schemas.openxmlformats.org/markup-compatibility/2006">
              <mc:Choice xmlns:v="urn:schemas-microsoft-com:vml" Requires="v">
                <p:oleObj spid="_x0000_s37362" name="Chart" r:id="rId3" imgW="4086860" imgH="2562860" progId="MSGraph.Chart.8">
                  <p:embed followColorScheme="full"/>
                </p:oleObj>
              </mc:Choice>
              <mc:Fallback>
                <p:oleObj name="Chart" r:id="rId3" imgW="4086860" imgH="2562860" progId="MSGraph.Chart.8">
                  <p:embed followColorScheme="full"/>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1836738"/>
                        <a:ext cx="3352800"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1" name="Object 5"/>
          <p:cNvGraphicFramePr>
            <a:graphicFrameLocks noChangeAspect="1"/>
          </p:cNvGraphicFramePr>
          <p:nvPr/>
        </p:nvGraphicFramePr>
        <p:xfrm>
          <a:off x="900113" y="4065588"/>
          <a:ext cx="3167062" cy="2098675"/>
        </p:xfrm>
        <a:graphic>
          <a:graphicData uri="http://schemas.openxmlformats.org/presentationml/2006/ole">
            <mc:AlternateContent xmlns:mc="http://schemas.openxmlformats.org/markup-compatibility/2006">
              <mc:Choice xmlns:v="urn:schemas-microsoft-com:vml" Requires="v">
                <p:oleObj spid="_x0000_s37363" name="Chart" r:id="rId5" imgW="3860800" imgH="2562860" progId="MSGraph.Chart.8">
                  <p:embed followColorScheme="full"/>
                </p:oleObj>
              </mc:Choice>
              <mc:Fallback>
                <p:oleObj name="Chart" r:id="rId5" imgW="3860800" imgH="2562860" progId="MSGraph.Chart.8">
                  <p:embed followColorScheme="full"/>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4065588"/>
                        <a:ext cx="3167062"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2" name="Object 6"/>
          <p:cNvGraphicFramePr>
            <a:graphicFrameLocks noChangeAspect="1"/>
          </p:cNvGraphicFramePr>
          <p:nvPr/>
        </p:nvGraphicFramePr>
        <p:xfrm>
          <a:off x="4356100" y="4056063"/>
          <a:ext cx="3379788" cy="2109787"/>
        </p:xfrm>
        <a:graphic>
          <a:graphicData uri="http://schemas.openxmlformats.org/presentationml/2006/ole">
            <mc:AlternateContent xmlns:mc="http://schemas.openxmlformats.org/markup-compatibility/2006">
              <mc:Choice xmlns:v="urn:schemas-microsoft-com:vml" Requires="v">
                <p:oleObj spid="_x0000_s37364" name="Chart" r:id="rId7" imgW="4097655" imgH="2562860" progId="MSGraph.Chart.8">
                  <p:embed followColorScheme="full"/>
                </p:oleObj>
              </mc:Choice>
              <mc:Fallback>
                <p:oleObj name="Chart" r:id="rId7" imgW="4097655" imgH="2562860" progId="MSGraph.Chart.8">
                  <p:embed followColorScheme="full"/>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4056063"/>
                        <a:ext cx="3379788" cy="2109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7DA836FB-AFC5-4497-BC6C-5FD7AA88505C}" type="slidenum">
              <a:rPr lang="en-AU"/>
            </a:fld>
            <a:endParaRPr lang="en-AU"/>
          </a:p>
        </p:txBody>
      </p:sp>
      <p:sp>
        <p:nvSpPr>
          <p:cNvPr id="37891" name="Rectangle 2"/>
          <p:cNvSpPr>
            <a:spLocks noGrp="1" noChangeArrowheads="1"/>
          </p:cNvSpPr>
          <p:nvPr>
            <p:ph type="title"/>
          </p:nvPr>
        </p:nvSpPr>
        <p:spPr/>
        <p:txBody>
          <a:bodyPr/>
          <a:lstStyle/>
          <a:p>
            <a:pPr eaLnBrk="1" hangingPunct="1"/>
            <a:r>
              <a:rPr lang="en-US" altLang="zh-CN" sz="4000" dirty="0" smtClean="0">
                <a:ea typeface="宋体" panose="02010600030101010101" pitchFamily="2" charset="-122"/>
              </a:rPr>
              <a:t>Response Time and Throughput</a:t>
            </a:r>
            <a:endParaRPr lang="en-AU" sz="4000" dirty="0" smtClean="0"/>
          </a:p>
        </p:txBody>
      </p:sp>
      <p:sp>
        <p:nvSpPr>
          <p:cNvPr id="48132" name="Rectangle 3"/>
          <p:cNvSpPr>
            <a:spLocks noGrp="1" noChangeArrowheads="1"/>
          </p:cNvSpPr>
          <p:nvPr>
            <p:ph type="body" idx="1"/>
          </p:nvPr>
        </p:nvSpPr>
        <p:spPr/>
        <p:txBody>
          <a:bodyPr/>
          <a:lstStyle/>
          <a:p>
            <a:pPr eaLnBrk="1" hangingPunct="1"/>
            <a:r>
              <a:rPr lang="en-US" altLang="zh-CN" sz="2800" dirty="0" smtClean="0">
                <a:ea typeface="宋体" panose="02010600030101010101" pitchFamily="2" charset="-122"/>
              </a:rPr>
              <a:t>Response time</a:t>
            </a:r>
            <a:endParaRPr lang="en-US" altLang="zh-CN" sz="2800" dirty="0" smtClean="0">
              <a:ea typeface="宋体" panose="02010600030101010101" pitchFamily="2" charset="-122"/>
            </a:endParaRPr>
          </a:p>
          <a:p>
            <a:pPr lvl="1" eaLnBrk="1" hangingPunct="1"/>
            <a:r>
              <a:rPr lang="en-US" altLang="zh-CN" sz="2400" dirty="0" smtClean="0">
                <a:ea typeface="宋体" panose="02010600030101010101" pitchFamily="2" charset="-122"/>
              </a:rPr>
              <a:t>How long it takes to do a task</a:t>
            </a:r>
            <a:endParaRPr lang="en-US" altLang="zh-CN" sz="2400" dirty="0" smtClean="0">
              <a:ea typeface="宋体" panose="02010600030101010101" pitchFamily="2" charset="-122"/>
            </a:endParaRPr>
          </a:p>
          <a:p>
            <a:pPr lvl="2" eaLnBrk="1" hangingPunct="1"/>
            <a:r>
              <a:rPr lang="en-US" altLang="zh-CN" sz="2000" dirty="0" smtClean="0">
                <a:ea typeface="宋体" panose="02010600030101010101" pitchFamily="2" charset="-122"/>
              </a:rPr>
              <a:t>Important to </a:t>
            </a:r>
            <a:r>
              <a:rPr lang="en-US" altLang="zh-CN" sz="2000" dirty="0" smtClean="0">
                <a:solidFill>
                  <a:srgbClr val="FF0000"/>
                </a:solidFill>
                <a:ea typeface="宋体" panose="02010600030101010101" pitchFamily="2" charset="-122"/>
              </a:rPr>
              <a:t>individual</a:t>
            </a:r>
            <a:r>
              <a:rPr lang="en-US" altLang="zh-CN" sz="2000" dirty="0" smtClean="0">
                <a:ea typeface="宋体" panose="02010600030101010101" pitchFamily="2" charset="-122"/>
              </a:rPr>
              <a:t> users</a:t>
            </a:r>
            <a:endParaRPr lang="en-US" altLang="zh-CN" sz="2000" dirty="0" smtClean="0">
              <a:ea typeface="宋体" panose="02010600030101010101" pitchFamily="2" charset="-122"/>
            </a:endParaRPr>
          </a:p>
          <a:p>
            <a:pPr eaLnBrk="1" hangingPunct="1"/>
            <a:r>
              <a:rPr lang="en-US" altLang="zh-CN" sz="2800" dirty="0" smtClean="0">
                <a:ea typeface="宋体" panose="02010600030101010101" pitchFamily="2" charset="-122"/>
              </a:rPr>
              <a:t>Throughput</a:t>
            </a:r>
            <a:endParaRPr lang="en-US" altLang="zh-CN" sz="2800" dirty="0" smtClean="0">
              <a:ea typeface="宋体" panose="02010600030101010101" pitchFamily="2" charset="-122"/>
            </a:endParaRPr>
          </a:p>
          <a:p>
            <a:pPr lvl="1" eaLnBrk="1" hangingPunct="1"/>
            <a:r>
              <a:rPr lang="en-US" altLang="zh-CN" sz="2400" dirty="0" smtClean="0">
                <a:ea typeface="宋体" panose="02010600030101010101" pitchFamily="2" charset="-122"/>
              </a:rPr>
              <a:t>Total work done per unit time</a:t>
            </a:r>
            <a:endParaRPr lang="en-US" altLang="zh-CN" sz="2400" dirty="0" smtClean="0">
              <a:ea typeface="宋体" panose="02010600030101010101" pitchFamily="2" charset="-122"/>
            </a:endParaRPr>
          </a:p>
          <a:p>
            <a:pPr lvl="2" eaLnBrk="1" hangingPunct="1"/>
            <a:r>
              <a:rPr lang="en-US" altLang="zh-CN" sz="2000" dirty="0" smtClean="0">
                <a:ea typeface="宋体" panose="02010600030101010101" pitchFamily="2" charset="-122"/>
              </a:rPr>
              <a:t>e.g., tasks/transactions/… per hour</a:t>
            </a:r>
            <a:endParaRPr lang="en-US" altLang="zh-CN" sz="2000" dirty="0" smtClean="0">
              <a:ea typeface="宋体" panose="02010600030101010101" pitchFamily="2" charset="-122"/>
            </a:endParaRPr>
          </a:p>
          <a:p>
            <a:pPr lvl="2" eaLnBrk="1" hangingPunct="1"/>
            <a:r>
              <a:rPr lang="en-US" altLang="zh-CN" sz="2000" dirty="0" smtClean="0">
                <a:ea typeface="宋体" panose="02010600030101010101" pitchFamily="2" charset="-122"/>
              </a:rPr>
              <a:t>Important to </a:t>
            </a:r>
            <a:r>
              <a:rPr lang="en-US" altLang="zh-CN" sz="2000" dirty="0" smtClean="0">
                <a:solidFill>
                  <a:srgbClr val="FF0000"/>
                </a:solidFill>
                <a:ea typeface="宋体" panose="02010600030101010101" pitchFamily="2" charset="-122"/>
              </a:rPr>
              <a:t>data center </a:t>
            </a:r>
            <a:r>
              <a:rPr lang="en-US" altLang="zh-CN" sz="2000" dirty="0" smtClean="0">
                <a:ea typeface="宋体" panose="02010600030101010101" pitchFamily="2" charset="-122"/>
              </a:rPr>
              <a:t>managers</a:t>
            </a:r>
            <a:endParaRPr lang="en-US" altLang="zh-CN" sz="2000" dirty="0" smtClean="0">
              <a:ea typeface="宋体" panose="02010600030101010101" pitchFamily="2" charset="-122"/>
            </a:endParaRPr>
          </a:p>
          <a:p>
            <a:pPr eaLnBrk="1" hangingPunct="1"/>
            <a:r>
              <a:rPr lang="en-US" altLang="zh-CN" sz="2800" dirty="0" smtClean="0">
                <a:ea typeface="宋体" panose="02010600030101010101" pitchFamily="2" charset="-122"/>
              </a:rPr>
              <a:t>How are response time &amp; throughput affected by</a:t>
            </a:r>
            <a:endParaRPr lang="en-US" altLang="zh-CN" sz="2800" dirty="0" smtClean="0">
              <a:ea typeface="宋体" panose="02010600030101010101" pitchFamily="2" charset="-122"/>
            </a:endParaRPr>
          </a:p>
          <a:p>
            <a:pPr lvl="1" eaLnBrk="1" hangingPunct="1"/>
            <a:r>
              <a:rPr lang="en-US" altLang="zh-CN" sz="2400" dirty="0" smtClean="0">
                <a:ea typeface="宋体" panose="02010600030101010101" pitchFamily="2" charset="-122"/>
              </a:rPr>
              <a:t>Replacing the processor with a faster version?</a:t>
            </a:r>
            <a:endParaRPr lang="en-US" altLang="zh-CN" sz="2400" dirty="0" smtClean="0">
              <a:ea typeface="宋体" panose="02010600030101010101" pitchFamily="2" charset="-122"/>
            </a:endParaRPr>
          </a:p>
          <a:p>
            <a:pPr lvl="1" eaLnBrk="1" hangingPunct="1"/>
            <a:r>
              <a:rPr lang="en-US" altLang="zh-CN" sz="2400" dirty="0" smtClean="0">
                <a:ea typeface="宋体" panose="02010600030101010101" pitchFamily="2" charset="-122"/>
              </a:rPr>
              <a:t>Adding more processors?</a:t>
            </a:r>
            <a:endParaRPr lang="en-US" altLang="zh-CN" sz="2400" dirty="0" smtClean="0">
              <a:ea typeface="宋体" panose="02010600030101010101" pitchFamily="2" charset="-122"/>
            </a:endParaRPr>
          </a:p>
          <a:p>
            <a:pPr eaLnBrk="1" hangingPunct="1"/>
            <a:r>
              <a:rPr lang="en-US" altLang="zh-CN" sz="2800" dirty="0" smtClean="0">
                <a:solidFill>
                  <a:srgbClr val="0000FF"/>
                </a:solidFill>
                <a:ea typeface="宋体" panose="02010600030101010101" pitchFamily="2" charset="-122"/>
              </a:rPr>
              <a:t>We’ll focus on response time for now…</a:t>
            </a:r>
            <a:endParaRPr lang="en-AU" sz="2800" dirty="0" smtClean="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1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13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13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13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13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11AE4797-4991-4324-93BE-135604110966}" type="slidenum">
              <a:rPr lang="en-AU"/>
            </a:fld>
            <a:endParaRPr lang="en-AU"/>
          </a:p>
        </p:txBody>
      </p:sp>
      <p:sp>
        <p:nvSpPr>
          <p:cNvPr id="3891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Relative Performance</a:t>
            </a:r>
            <a:endParaRPr lang="en-AU" smtClean="0"/>
          </a:p>
        </p:txBody>
      </p:sp>
      <p:sp>
        <p:nvSpPr>
          <p:cNvPr id="4101" name="Rectangle 3"/>
          <p:cNvSpPr>
            <a:spLocks noGrp="1" noChangeArrowheads="1"/>
          </p:cNvSpPr>
          <p:nvPr>
            <p:ph type="body" idx="1"/>
          </p:nvPr>
        </p:nvSpPr>
        <p:spPr>
          <a:xfrm>
            <a:off x="684213" y="1125538"/>
            <a:ext cx="8270875" cy="1223962"/>
          </a:xfrm>
        </p:spPr>
        <p:txBody>
          <a:bodyPr/>
          <a:lstStyle/>
          <a:p>
            <a:pPr eaLnBrk="1" hangingPunct="1"/>
            <a:r>
              <a:rPr lang="en-US" altLang="zh-CN" dirty="0" smtClean="0">
                <a:ea typeface="宋体" panose="02010600030101010101" pitchFamily="2" charset="-122"/>
              </a:rPr>
              <a:t>Define Performance = 1/Execution Time</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“X is </a:t>
            </a:r>
            <a:r>
              <a:rPr lang="en-US" altLang="zh-CN" i="1" dirty="0" smtClean="0">
                <a:latin typeface="Times New Roman" panose="02020603050405020304" pitchFamily="18" charset="0"/>
                <a:ea typeface="宋体" panose="02010600030101010101" pitchFamily="2" charset="-122"/>
              </a:rPr>
              <a:t>n</a:t>
            </a:r>
            <a:r>
              <a:rPr lang="en-US" altLang="zh-CN" dirty="0" smtClean="0">
                <a:ea typeface="宋体" panose="02010600030101010101" pitchFamily="2" charset="-122"/>
              </a:rPr>
              <a:t> time faster than Y”</a:t>
            </a:r>
            <a:endParaRPr lang="en-US" altLang="zh-CN" dirty="0" smtClean="0">
              <a:ea typeface="宋体" panose="02010600030101010101" pitchFamily="2" charset="-122"/>
            </a:endParaRPr>
          </a:p>
        </p:txBody>
      </p:sp>
      <p:graphicFrame>
        <p:nvGraphicFramePr>
          <p:cNvPr id="4098" name="Object 4"/>
          <p:cNvGraphicFramePr>
            <a:graphicFrameLocks noChangeAspect="1"/>
          </p:cNvGraphicFramePr>
          <p:nvPr/>
        </p:nvGraphicFramePr>
        <p:xfrm>
          <a:off x="1547813" y="2420938"/>
          <a:ext cx="5765800" cy="1008062"/>
        </p:xfrm>
        <a:graphic>
          <a:graphicData uri="http://schemas.openxmlformats.org/presentationml/2006/ole">
            <mc:AlternateContent xmlns:mc="http://schemas.openxmlformats.org/markup-compatibility/2006">
              <mc:Choice xmlns:v="urn:schemas-microsoft-com:vml" Requires="v">
                <p:oleObj spid="_x0000_s39041" name="Equation" r:id="rId1" imgW="2616200" imgH="457200" progId="Equation.3">
                  <p:embed/>
                </p:oleObj>
              </mc:Choice>
              <mc:Fallback>
                <p:oleObj name="Equation" r:id="rId1" imgW="2616200" imgH="4572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420938"/>
                        <a:ext cx="5765800" cy="1008062"/>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2" name="Rectangle 5"/>
          <p:cNvSpPr>
            <a:spLocks noChangeArrowheads="1"/>
          </p:cNvSpPr>
          <p:nvPr/>
        </p:nvSpPr>
        <p:spPr bwMode="auto">
          <a:xfrm>
            <a:off x="684213" y="3573463"/>
            <a:ext cx="82708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en-US" altLang="zh-CN" sz="3200">
                <a:solidFill>
                  <a:srgbClr val="FF0000"/>
                </a:solidFill>
                <a:ea typeface="宋体" panose="02010600030101010101" pitchFamily="2" charset="-122"/>
              </a:rPr>
              <a:t>Example</a:t>
            </a:r>
            <a:r>
              <a:rPr lang="en-US" altLang="zh-CN" sz="3200">
                <a:ea typeface="宋体" panose="02010600030101010101" pitchFamily="2" charset="-122"/>
              </a:rPr>
              <a:t>: time taken to run a program</a:t>
            </a:r>
            <a:endParaRPr lang="en-US" altLang="zh-CN" sz="3200">
              <a:ea typeface="宋体" panose="02010600030101010101" pitchFamily="2" charset="-122"/>
            </a:endParaRPr>
          </a:p>
          <a:p>
            <a:pPr marL="742950" lvl="1" indent="-285750" eaLnBrk="1" hangingPunct="1">
              <a:spcBef>
                <a:spcPct val="20000"/>
              </a:spcBef>
              <a:buClr>
                <a:schemeClr val="hlink"/>
              </a:buClr>
              <a:buSzPct val="55000"/>
              <a:buFont typeface="Wingdings" panose="05000000000000000000" pitchFamily="2" charset="2"/>
              <a:buChar char="n"/>
            </a:pPr>
            <a:r>
              <a:rPr lang="en-US" altLang="zh-CN" sz="2800">
                <a:ea typeface="宋体" panose="02010600030101010101" pitchFamily="2" charset="-122"/>
              </a:rPr>
              <a:t>10s on A, 15s on B</a:t>
            </a:r>
            <a:endParaRPr lang="en-US" altLang="zh-CN" sz="2800">
              <a:ea typeface="宋体" panose="02010600030101010101" pitchFamily="2" charset="-122"/>
            </a:endParaRPr>
          </a:p>
          <a:p>
            <a:pPr marL="742950" lvl="1" indent="-285750" eaLnBrk="1" hangingPunct="1">
              <a:spcBef>
                <a:spcPct val="20000"/>
              </a:spcBef>
              <a:buClr>
                <a:schemeClr val="hlink"/>
              </a:buClr>
              <a:buSzPct val="55000"/>
              <a:buFont typeface="Wingdings" panose="05000000000000000000" pitchFamily="2" charset="2"/>
              <a:buChar char="n"/>
            </a:pPr>
            <a:r>
              <a:rPr lang="en-US" altLang="zh-CN" sz="2800">
                <a:ea typeface="宋体" panose="02010600030101010101" pitchFamily="2" charset="-122"/>
              </a:rPr>
              <a:t>Execution Time</a:t>
            </a:r>
            <a:r>
              <a:rPr lang="en-US" altLang="zh-CN" sz="2800" baseline="-25000">
                <a:ea typeface="宋体" panose="02010600030101010101" pitchFamily="2" charset="-122"/>
              </a:rPr>
              <a:t>B</a:t>
            </a:r>
            <a:r>
              <a:rPr lang="en-US" altLang="zh-CN" sz="2800">
                <a:ea typeface="宋体" panose="02010600030101010101" pitchFamily="2" charset="-122"/>
              </a:rPr>
              <a:t> / Execution Time</a:t>
            </a:r>
            <a:r>
              <a:rPr lang="en-US" altLang="zh-CN" sz="2800" baseline="-25000">
                <a:ea typeface="宋体" panose="02010600030101010101" pitchFamily="2" charset="-122"/>
              </a:rPr>
              <a:t>A</a:t>
            </a:r>
            <a:br>
              <a:rPr lang="en-US" altLang="zh-CN" sz="2800">
                <a:ea typeface="宋体" panose="02010600030101010101" pitchFamily="2" charset="-122"/>
              </a:rPr>
            </a:br>
            <a:r>
              <a:rPr lang="en-US" altLang="zh-CN" sz="2800">
                <a:ea typeface="宋体" panose="02010600030101010101" pitchFamily="2" charset="-122"/>
              </a:rPr>
              <a:t>= 15s / 10s = 1.5</a:t>
            </a:r>
            <a:endParaRPr lang="en-US" altLang="zh-CN" sz="2800">
              <a:ea typeface="宋体" panose="02010600030101010101" pitchFamily="2" charset="-122"/>
            </a:endParaRPr>
          </a:p>
          <a:p>
            <a:pPr marL="742950" lvl="1" indent="-285750" eaLnBrk="1" hangingPunct="1">
              <a:spcBef>
                <a:spcPct val="20000"/>
              </a:spcBef>
              <a:buClr>
                <a:schemeClr val="hlink"/>
              </a:buClr>
              <a:buSzPct val="55000"/>
              <a:buFont typeface="Wingdings" panose="05000000000000000000" pitchFamily="2" charset="2"/>
              <a:buChar char="n"/>
            </a:pPr>
            <a:r>
              <a:rPr lang="en-US" altLang="zh-CN" sz="2800">
                <a:ea typeface="宋体" panose="02010600030101010101" pitchFamily="2" charset="-122"/>
              </a:rPr>
              <a:t>So A is 1.5 times faster than B</a:t>
            </a:r>
            <a:endParaRPr lang="en-AU"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F699C855-DCBD-4801-A8AC-653BCF6F8954}" type="slidenum">
              <a:rPr lang="en-AU"/>
            </a:fld>
            <a:endParaRPr lang="en-AU"/>
          </a:p>
        </p:txBody>
      </p:sp>
      <p:sp>
        <p:nvSpPr>
          <p:cNvPr id="3993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Measuring Execution Time</a:t>
            </a:r>
            <a:endParaRPr lang="en-AU" smtClean="0"/>
          </a:p>
        </p:txBody>
      </p:sp>
      <p:sp>
        <p:nvSpPr>
          <p:cNvPr id="49156" name="Rectangle 3"/>
          <p:cNvSpPr>
            <a:spLocks noGrp="1" noChangeArrowheads="1"/>
          </p:cNvSpPr>
          <p:nvPr>
            <p:ph type="body" idx="1"/>
          </p:nvPr>
        </p:nvSpPr>
        <p:spPr>
          <a:xfrm>
            <a:off x="539750" y="1125538"/>
            <a:ext cx="8604250" cy="5111750"/>
          </a:xfrm>
        </p:spPr>
        <p:txBody>
          <a:bodyPr/>
          <a:lstStyle/>
          <a:p>
            <a:pPr eaLnBrk="1" hangingPunct="1">
              <a:lnSpc>
                <a:spcPct val="90000"/>
              </a:lnSpc>
            </a:pPr>
            <a:r>
              <a:rPr lang="en-US" altLang="zh-CN" dirty="0" smtClean="0">
                <a:ea typeface="宋体" panose="02010600030101010101" pitchFamily="2" charset="-122"/>
              </a:rPr>
              <a:t>Execution time: seconds/program</a:t>
            </a:r>
            <a:endParaRPr lang="en-US" altLang="zh-CN" dirty="0" smtClean="0">
              <a:ea typeface="宋体" panose="02010600030101010101" pitchFamily="2" charset="-122"/>
            </a:endParaRPr>
          </a:p>
          <a:p>
            <a:pPr eaLnBrk="1" hangingPunct="1">
              <a:lnSpc>
                <a:spcPct val="90000"/>
              </a:lnSpc>
            </a:pPr>
            <a:r>
              <a:rPr lang="en-US" altLang="zh-CN" dirty="0" smtClean="0">
                <a:solidFill>
                  <a:srgbClr val="FF0000"/>
                </a:solidFill>
                <a:ea typeface="宋体" panose="02010600030101010101" pitchFamily="2" charset="-122"/>
              </a:rPr>
              <a:t>Elapsed time (wall clock time)</a:t>
            </a:r>
            <a:endParaRPr lang="en-US" altLang="zh-CN" dirty="0" smtClean="0">
              <a:solidFill>
                <a:srgbClr val="FF0000"/>
              </a:solidFill>
              <a:ea typeface="宋体" panose="02010600030101010101" pitchFamily="2" charset="-122"/>
            </a:endParaRPr>
          </a:p>
          <a:p>
            <a:pPr lvl="1" eaLnBrk="1" hangingPunct="1">
              <a:lnSpc>
                <a:spcPct val="90000"/>
              </a:lnSpc>
            </a:pPr>
            <a:r>
              <a:rPr lang="en-US" altLang="zh-CN" dirty="0" smtClean="0">
                <a:ea typeface="宋体" panose="02010600030101010101" pitchFamily="2" charset="-122"/>
              </a:rPr>
              <a:t>Total response time, including all aspects</a:t>
            </a:r>
            <a:endParaRPr lang="en-US" altLang="zh-CN" dirty="0" smtClean="0">
              <a:ea typeface="宋体" panose="02010600030101010101" pitchFamily="2" charset="-122"/>
            </a:endParaRPr>
          </a:p>
          <a:p>
            <a:pPr lvl="2" eaLnBrk="1" hangingPunct="1">
              <a:lnSpc>
                <a:spcPct val="90000"/>
              </a:lnSpc>
            </a:pPr>
            <a:r>
              <a:rPr lang="en-US" altLang="zh-CN" dirty="0" smtClean="0">
                <a:ea typeface="宋体" panose="02010600030101010101" pitchFamily="2" charset="-122"/>
              </a:rPr>
              <a:t>Processing, I/O, OS overhead, idle time</a:t>
            </a:r>
            <a:endParaRPr lang="en-US" altLang="zh-CN" dirty="0" smtClean="0">
              <a:ea typeface="宋体" panose="02010600030101010101" pitchFamily="2" charset="-122"/>
            </a:endParaRPr>
          </a:p>
          <a:p>
            <a:pPr lvl="1" eaLnBrk="1" hangingPunct="1">
              <a:lnSpc>
                <a:spcPct val="90000"/>
              </a:lnSpc>
            </a:pPr>
            <a:r>
              <a:rPr lang="en-US" altLang="zh-CN" dirty="0" smtClean="0">
                <a:ea typeface="宋体" panose="02010600030101010101" pitchFamily="2" charset="-122"/>
              </a:rPr>
              <a:t>Determines system performance</a:t>
            </a:r>
            <a:endParaRPr lang="en-US" altLang="zh-CN" dirty="0" smtClean="0">
              <a:ea typeface="宋体" panose="02010600030101010101" pitchFamily="2" charset="-122"/>
            </a:endParaRPr>
          </a:p>
          <a:p>
            <a:pPr eaLnBrk="1" hangingPunct="1">
              <a:lnSpc>
                <a:spcPct val="90000"/>
              </a:lnSpc>
            </a:pPr>
            <a:r>
              <a:rPr lang="en-US" altLang="zh-CN" dirty="0" smtClean="0">
                <a:solidFill>
                  <a:srgbClr val="FF0000"/>
                </a:solidFill>
                <a:ea typeface="宋体" panose="02010600030101010101" pitchFamily="2" charset="-122"/>
              </a:rPr>
              <a:t>CPU</a:t>
            </a:r>
            <a:r>
              <a:rPr lang="en-US" altLang="zh-CN" dirty="0" smtClean="0">
                <a:ea typeface="宋体" panose="02010600030101010101" pitchFamily="2" charset="-122"/>
              </a:rPr>
              <a:t> </a:t>
            </a:r>
            <a:r>
              <a:rPr lang="en-US" altLang="zh-CN" dirty="0" smtClean="0">
                <a:solidFill>
                  <a:srgbClr val="FF0000"/>
                </a:solidFill>
                <a:ea typeface="宋体" panose="02010600030101010101" pitchFamily="2" charset="-122"/>
              </a:rPr>
              <a:t>time</a:t>
            </a:r>
            <a:endParaRPr lang="en-US" altLang="zh-CN" dirty="0" smtClean="0">
              <a:solidFill>
                <a:srgbClr val="FF0000"/>
              </a:solidFill>
              <a:ea typeface="宋体" panose="02010600030101010101" pitchFamily="2" charset="-122"/>
            </a:endParaRPr>
          </a:p>
          <a:p>
            <a:pPr lvl="1" eaLnBrk="1" hangingPunct="1">
              <a:lnSpc>
                <a:spcPct val="90000"/>
              </a:lnSpc>
            </a:pPr>
            <a:r>
              <a:rPr lang="en-US" altLang="zh-CN" dirty="0" smtClean="0">
                <a:ea typeface="宋体" panose="02010600030101010101" pitchFamily="2" charset="-122"/>
              </a:rPr>
              <a:t>Time spent processing a given job</a:t>
            </a:r>
            <a:endParaRPr lang="en-US" altLang="zh-CN" dirty="0" smtClean="0">
              <a:ea typeface="宋体" panose="02010600030101010101" pitchFamily="2" charset="-122"/>
            </a:endParaRPr>
          </a:p>
          <a:p>
            <a:pPr lvl="2" eaLnBrk="1" hangingPunct="1">
              <a:lnSpc>
                <a:spcPct val="90000"/>
              </a:lnSpc>
            </a:pPr>
            <a:r>
              <a:rPr lang="en-US" altLang="zh-CN" dirty="0" smtClean="0">
                <a:ea typeface="宋体" panose="02010600030101010101" pitchFamily="2" charset="-122"/>
              </a:rPr>
              <a:t>Discounts I/O time, other jobs’ shares</a:t>
            </a:r>
            <a:endParaRPr lang="en-US" altLang="zh-CN" dirty="0" smtClean="0">
              <a:ea typeface="宋体" panose="02010600030101010101" pitchFamily="2" charset="-122"/>
            </a:endParaRPr>
          </a:p>
          <a:p>
            <a:pPr lvl="1" eaLnBrk="1" hangingPunct="1">
              <a:lnSpc>
                <a:spcPct val="90000"/>
              </a:lnSpc>
            </a:pPr>
            <a:r>
              <a:rPr lang="en-US" altLang="zh-CN" dirty="0" smtClean="0">
                <a:ea typeface="宋体" panose="02010600030101010101" pitchFamily="2" charset="-122"/>
              </a:rPr>
              <a:t>Comprises user CPU time and system CPU time</a:t>
            </a:r>
            <a:endParaRPr lang="en-US" altLang="zh-CN" dirty="0" smtClean="0">
              <a:ea typeface="宋体" panose="02010600030101010101" pitchFamily="2" charset="-122"/>
            </a:endParaRPr>
          </a:p>
          <a:p>
            <a:pPr lvl="1" eaLnBrk="1" hangingPunct="1">
              <a:lnSpc>
                <a:spcPct val="90000"/>
              </a:lnSpc>
            </a:pPr>
            <a:r>
              <a:rPr lang="en-US" altLang="zh-CN" dirty="0" smtClean="0">
                <a:ea typeface="宋体" panose="02010600030101010101" pitchFamily="2" charset="-122"/>
              </a:rPr>
              <a:t>Different programs are affected differently by CPU and system performance</a:t>
            </a:r>
            <a:endParaRPr lang="en-US" altLang="zh-CN" dirty="0" smtClean="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56">
                                            <p:txEl>
                                              <p:pRg st="1" end="1"/>
                                            </p:txEl>
                                          </p:spTgt>
                                        </p:tgtEl>
                                        <p:attrNameLst>
                                          <p:attrName>style.visibility</p:attrName>
                                        </p:attrNameLst>
                                      </p:cBhvr>
                                      <p:to>
                                        <p:strVal val="visible"/>
                                      </p:to>
                                    </p:set>
                                    <p:animEffect transition="in" filter="fade">
                                      <p:cBhvr>
                                        <p:cTn id="7" dur="500"/>
                                        <p:tgtEl>
                                          <p:spTgt spid="4915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156">
                                            <p:txEl>
                                              <p:pRg st="2" end="2"/>
                                            </p:txEl>
                                          </p:spTgt>
                                        </p:tgtEl>
                                        <p:attrNameLst>
                                          <p:attrName>style.visibility</p:attrName>
                                        </p:attrNameLst>
                                      </p:cBhvr>
                                      <p:to>
                                        <p:strVal val="visible"/>
                                      </p:to>
                                    </p:set>
                                    <p:animEffect transition="in" filter="fade">
                                      <p:cBhvr>
                                        <p:cTn id="10" dur="500"/>
                                        <p:tgtEl>
                                          <p:spTgt spid="4915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156">
                                            <p:txEl>
                                              <p:pRg st="3" end="3"/>
                                            </p:txEl>
                                          </p:spTgt>
                                        </p:tgtEl>
                                        <p:attrNameLst>
                                          <p:attrName>style.visibility</p:attrName>
                                        </p:attrNameLst>
                                      </p:cBhvr>
                                      <p:to>
                                        <p:strVal val="visible"/>
                                      </p:to>
                                    </p:set>
                                    <p:animEffect transition="in" filter="fade">
                                      <p:cBhvr>
                                        <p:cTn id="13" dur="500"/>
                                        <p:tgtEl>
                                          <p:spTgt spid="4915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9156">
                                            <p:txEl>
                                              <p:pRg st="4" end="4"/>
                                            </p:txEl>
                                          </p:spTgt>
                                        </p:tgtEl>
                                        <p:attrNameLst>
                                          <p:attrName>style.visibility</p:attrName>
                                        </p:attrNameLst>
                                      </p:cBhvr>
                                      <p:to>
                                        <p:strVal val="visible"/>
                                      </p:to>
                                    </p:set>
                                    <p:animEffect transition="in" filter="fade">
                                      <p:cBhvr>
                                        <p:cTn id="16" dur="500"/>
                                        <p:tgtEl>
                                          <p:spTgt spid="49156">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15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15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15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15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15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007322D5-7A0C-415C-95C2-148EDBA0AED4}" type="slidenum">
              <a:rPr lang="en-AU"/>
            </a:fld>
            <a:endParaRPr lang="en-AU"/>
          </a:p>
        </p:txBody>
      </p:sp>
      <p:sp>
        <p:nvSpPr>
          <p:cNvPr id="40963" name="Line 2"/>
          <p:cNvSpPr>
            <a:spLocks noChangeShapeType="1"/>
          </p:cNvSpPr>
          <p:nvPr/>
        </p:nvSpPr>
        <p:spPr bwMode="auto">
          <a:xfrm>
            <a:off x="2627313" y="2493963"/>
            <a:ext cx="17287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64" name="Line 3"/>
          <p:cNvSpPr>
            <a:spLocks noChangeShapeType="1"/>
          </p:cNvSpPr>
          <p:nvPr/>
        </p:nvSpPr>
        <p:spPr bwMode="auto">
          <a:xfrm>
            <a:off x="2627313" y="2565400"/>
            <a:ext cx="0" cy="1655763"/>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0965" name="Line 4"/>
          <p:cNvSpPr>
            <a:spLocks noChangeShapeType="1"/>
          </p:cNvSpPr>
          <p:nvPr/>
        </p:nvSpPr>
        <p:spPr bwMode="auto">
          <a:xfrm>
            <a:off x="4356100" y="2565400"/>
            <a:ext cx="0" cy="1655763"/>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0966" name="Line 5"/>
          <p:cNvSpPr>
            <a:spLocks noChangeShapeType="1"/>
          </p:cNvSpPr>
          <p:nvPr/>
        </p:nvSpPr>
        <p:spPr bwMode="auto">
          <a:xfrm>
            <a:off x="6083300" y="2565400"/>
            <a:ext cx="0" cy="1655763"/>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0967" name="Line 6"/>
          <p:cNvSpPr>
            <a:spLocks noChangeShapeType="1"/>
          </p:cNvSpPr>
          <p:nvPr/>
        </p:nvSpPr>
        <p:spPr bwMode="auto">
          <a:xfrm>
            <a:off x="7812088" y="2565400"/>
            <a:ext cx="0" cy="1655763"/>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0968" name="Rectangle 7"/>
          <p:cNvSpPr>
            <a:spLocks noGrp="1" noChangeArrowheads="1"/>
          </p:cNvSpPr>
          <p:nvPr>
            <p:ph type="title"/>
          </p:nvPr>
        </p:nvSpPr>
        <p:spPr/>
        <p:txBody>
          <a:bodyPr/>
          <a:lstStyle/>
          <a:p>
            <a:pPr eaLnBrk="1" hangingPunct="1"/>
            <a:r>
              <a:rPr lang="en-US" altLang="zh-CN" smtClean="0">
                <a:ea typeface="宋体" panose="02010600030101010101" pitchFamily="2" charset="-122"/>
              </a:rPr>
              <a:t>CPU Clocking: Review</a:t>
            </a:r>
            <a:endParaRPr lang="en-AU" smtClean="0"/>
          </a:p>
        </p:txBody>
      </p:sp>
      <p:sp>
        <p:nvSpPr>
          <p:cNvPr id="40969" name="Rectangle 8"/>
          <p:cNvSpPr>
            <a:spLocks noGrp="1" noChangeArrowheads="1"/>
          </p:cNvSpPr>
          <p:nvPr>
            <p:ph type="body" idx="1"/>
          </p:nvPr>
        </p:nvSpPr>
        <p:spPr>
          <a:xfrm>
            <a:off x="684213" y="1125538"/>
            <a:ext cx="8270875" cy="1228725"/>
          </a:xfrm>
        </p:spPr>
        <p:txBody>
          <a:bodyPr/>
          <a:lstStyle/>
          <a:p>
            <a:pPr eaLnBrk="1" hangingPunct="1"/>
            <a:r>
              <a:rPr lang="en-US" altLang="zh-CN" sz="2800" smtClean="0">
                <a:ea typeface="宋体" panose="02010600030101010101" pitchFamily="2" charset="-122"/>
              </a:rPr>
              <a:t>Operation of digital hardware governed by a constant-rate clock</a:t>
            </a:r>
            <a:endParaRPr lang="en-AU" sz="2800" smtClean="0"/>
          </a:p>
        </p:txBody>
      </p:sp>
      <p:sp>
        <p:nvSpPr>
          <p:cNvPr id="40970" name="Line 10"/>
          <p:cNvSpPr>
            <a:spLocks noChangeShapeType="1"/>
          </p:cNvSpPr>
          <p:nvPr/>
        </p:nvSpPr>
        <p:spPr bwMode="auto">
          <a:xfrm>
            <a:off x="2627313" y="2709863"/>
            <a:ext cx="8636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71" name="Line 11"/>
          <p:cNvSpPr>
            <a:spLocks noChangeShapeType="1"/>
          </p:cNvSpPr>
          <p:nvPr/>
        </p:nvSpPr>
        <p:spPr bwMode="auto">
          <a:xfrm>
            <a:off x="2627313" y="2709863"/>
            <a:ext cx="0" cy="28733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72" name="Line 12"/>
          <p:cNvSpPr>
            <a:spLocks noChangeShapeType="1"/>
          </p:cNvSpPr>
          <p:nvPr/>
        </p:nvSpPr>
        <p:spPr bwMode="auto">
          <a:xfrm>
            <a:off x="3490913" y="2709863"/>
            <a:ext cx="0" cy="28733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73" name="Line 13"/>
          <p:cNvSpPr>
            <a:spLocks noChangeShapeType="1"/>
          </p:cNvSpPr>
          <p:nvPr/>
        </p:nvSpPr>
        <p:spPr bwMode="auto">
          <a:xfrm>
            <a:off x="3490913" y="2997200"/>
            <a:ext cx="8636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74" name="Line 14"/>
          <p:cNvSpPr>
            <a:spLocks noChangeShapeType="1"/>
          </p:cNvSpPr>
          <p:nvPr/>
        </p:nvSpPr>
        <p:spPr bwMode="auto">
          <a:xfrm>
            <a:off x="2339975" y="2997200"/>
            <a:ext cx="287338"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75" name="Line 15"/>
          <p:cNvSpPr>
            <a:spLocks noChangeShapeType="1"/>
          </p:cNvSpPr>
          <p:nvPr/>
        </p:nvSpPr>
        <p:spPr bwMode="auto">
          <a:xfrm>
            <a:off x="4356100" y="2709863"/>
            <a:ext cx="8636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76" name="Line 16"/>
          <p:cNvSpPr>
            <a:spLocks noChangeShapeType="1"/>
          </p:cNvSpPr>
          <p:nvPr/>
        </p:nvSpPr>
        <p:spPr bwMode="auto">
          <a:xfrm>
            <a:off x="4356100" y="2709863"/>
            <a:ext cx="0" cy="28733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77" name="Line 17"/>
          <p:cNvSpPr>
            <a:spLocks noChangeShapeType="1"/>
          </p:cNvSpPr>
          <p:nvPr/>
        </p:nvSpPr>
        <p:spPr bwMode="auto">
          <a:xfrm>
            <a:off x="5219700" y="2709863"/>
            <a:ext cx="0" cy="28733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78" name="Line 18"/>
          <p:cNvSpPr>
            <a:spLocks noChangeShapeType="1"/>
          </p:cNvSpPr>
          <p:nvPr/>
        </p:nvSpPr>
        <p:spPr bwMode="auto">
          <a:xfrm>
            <a:off x="5219700" y="2997200"/>
            <a:ext cx="8636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79" name="Line 19"/>
          <p:cNvSpPr>
            <a:spLocks noChangeShapeType="1"/>
          </p:cNvSpPr>
          <p:nvPr/>
        </p:nvSpPr>
        <p:spPr bwMode="auto">
          <a:xfrm>
            <a:off x="6083300" y="2709863"/>
            <a:ext cx="8636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0" name="Line 20"/>
          <p:cNvSpPr>
            <a:spLocks noChangeShapeType="1"/>
          </p:cNvSpPr>
          <p:nvPr/>
        </p:nvSpPr>
        <p:spPr bwMode="auto">
          <a:xfrm>
            <a:off x="6083300" y="2709863"/>
            <a:ext cx="0" cy="28733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1" name="Line 21"/>
          <p:cNvSpPr>
            <a:spLocks noChangeShapeType="1"/>
          </p:cNvSpPr>
          <p:nvPr/>
        </p:nvSpPr>
        <p:spPr bwMode="auto">
          <a:xfrm>
            <a:off x="6946900" y="2709863"/>
            <a:ext cx="0" cy="28733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2" name="Line 22"/>
          <p:cNvSpPr>
            <a:spLocks noChangeShapeType="1"/>
          </p:cNvSpPr>
          <p:nvPr/>
        </p:nvSpPr>
        <p:spPr bwMode="auto">
          <a:xfrm>
            <a:off x="6946900" y="2997200"/>
            <a:ext cx="86360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3" name="Line 23"/>
          <p:cNvSpPr>
            <a:spLocks noChangeShapeType="1"/>
          </p:cNvSpPr>
          <p:nvPr/>
        </p:nvSpPr>
        <p:spPr bwMode="auto">
          <a:xfrm>
            <a:off x="7812088" y="2709863"/>
            <a:ext cx="0" cy="28733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4" name="Line 24"/>
          <p:cNvSpPr>
            <a:spLocks noChangeShapeType="1"/>
          </p:cNvSpPr>
          <p:nvPr/>
        </p:nvSpPr>
        <p:spPr bwMode="auto">
          <a:xfrm>
            <a:off x="7812088" y="2709863"/>
            <a:ext cx="287337"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5" name="Freeform 25"/>
          <p:cNvSpPr/>
          <p:nvPr/>
        </p:nvSpPr>
        <p:spPr bwMode="auto">
          <a:xfrm>
            <a:off x="4211638" y="3789363"/>
            <a:ext cx="288925" cy="287337"/>
          </a:xfrm>
          <a:custGeom>
            <a:avLst/>
            <a:gdLst>
              <a:gd name="T0" fmla="*/ 0 w 182"/>
              <a:gd name="T1" fmla="*/ 2147483647 h 181"/>
              <a:gd name="T2" fmla="*/ 2147483647 w 182"/>
              <a:gd name="T3" fmla="*/ 0 h 181"/>
              <a:gd name="T4" fmla="*/ 2147483647 w 182"/>
              <a:gd name="T5" fmla="*/ 0 h 181"/>
              <a:gd name="T6" fmla="*/ 2147483647 w 182"/>
              <a:gd name="T7" fmla="*/ 2147483647 h 181"/>
              <a:gd name="T8" fmla="*/ 2147483647 w 182"/>
              <a:gd name="T9" fmla="*/ 2147483647 h 181"/>
              <a:gd name="T10" fmla="*/ 2147483647 w 182"/>
              <a:gd name="T11" fmla="*/ 2147483647 h 181"/>
              <a:gd name="T12" fmla="*/ 0 w 182"/>
              <a:gd name="T13" fmla="*/ 2147483647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ln>
        </p:spPr>
        <p:txBody>
          <a:bodyPr/>
          <a:lstStyle/>
          <a:p>
            <a:endParaRPr lang="zh-CN" altLang="en-US"/>
          </a:p>
        </p:txBody>
      </p:sp>
      <p:sp>
        <p:nvSpPr>
          <p:cNvPr id="40986" name="Freeform 26"/>
          <p:cNvSpPr/>
          <p:nvPr/>
        </p:nvSpPr>
        <p:spPr bwMode="auto">
          <a:xfrm>
            <a:off x="5940425" y="3789363"/>
            <a:ext cx="288925" cy="287337"/>
          </a:xfrm>
          <a:custGeom>
            <a:avLst/>
            <a:gdLst>
              <a:gd name="T0" fmla="*/ 0 w 182"/>
              <a:gd name="T1" fmla="*/ 2147483647 h 181"/>
              <a:gd name="T2" fmla="*/ 2147483647 w 182"/>
              <a:gd name="T3" fmla="*/ 0 h 181"/>
              <a:gd name="T4" fmla="*/ 2147483647 w 182"/>
              <a:gd name="T5" fmla="*/ 0 h 181"/>
              <a:gd name="T6" fmla="*/ 2147483647 w 182"/>
              <a:gd name="T7" fmla="*/ 2147483647 h 181"/>
              <a:gd name="T8" fmla="*/ 2147483647 w 182"/>
              <a:gd name="T9" fmla="*/ 2147483647 h 181"/>
              <a:gd name="T10" fmla="*/ 2147483647 w 182"/>
              <a:gd name="T11" fmla="*/ 2147483647 h 181"/>
              <a:gd name="T12" fmla="*/ 0 w 182"/>
              <a:gd name="T13" fmla="*/ 2147483647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ln>
        </p:spPr>
        <p:txBody>
          <a:bodyPr/>
          <a:lstStyle/>
          <a:p>
            <a:endParaRPr lang="zh-CN" altLang="en-US"/>
          </a:p>
        </p:txBody>
      </p:sp>
      <p:sp>
        <p:nvSpPr>
          <p:cNvPr id="40987" name="Freeform 27"/>
          <p:cNvSpPr/>
          <p:nvPr/>
        </p:nvSpPr>
        <p:spPr bwMode="auto">
          <a:xfrm>
            <a:off x="7667625" y="3789363"/>
            <a:ext cx="288925" cy="287337"/>
          </a:xfrm>
          <a:custGeom>
            <a:avLst/>
            <a:gdLst>
              <a:gd name="T0" fmla="*/ 0 w 182"/>
              <a:gd name="T1" fmla="*/ 2147483647 h 181"/>
              <a:gd name="T2" fmla="*/ 2147483647 w 182"/>
              <a:gd name="T3" fmla="*/ 0 h 181"/>
              <a:gd name="T4" fmla="*/ 2147483647 w 182"/>
              <a:gd name="T5" fmla="*/ 0 h 181"/>
              <a:gd name="T6" fmla="*/ 2147483647 w 182"/>
              <a:gd name="T7" fmla="*/ 2147483647 h 181"/>
              <a:gd name="T8" fmla="*/ 2147483647 w 182"/>
              <a:gd name="T9" fmla="*/ 2147483647 h 181"/>
              <a:gd name="T10" fmla="*/ 2147483647 w 182"/>
              <a:gd name="T11" fmla="*/ 2147483647 h 181"/>
              <a:gd name="T12" fmla="*/ 0 w 182"/>
              <a:gd name="T13" fmla="*/ 2147483647 h 181"/>
              <a:gd name="T14" fmla="*/ 0 60000 65536"/>
              <a:gd name="T15" fmla="*/ 0 60000 65536"/>
              <a:gd name="T16" fmla="*/ 0 60000 65536"/>
              <a:gd name="T17" fmla="*/ 0 60000 65536"/>
              <a:gd name="T18" fmla="*/ 0 60000 65536"/>
              <a:gd name="T19" fmla="*/ 0 60000 65536"/>
              <a:gd name="T20" fmla="*/ 0 60000 65536"/>
              <a:gd name="T21" fmla="*/ 0 w 182"/>
              <a:gd name="T22" fmla="*/ 0 h 181"/>
              <a:gd name="T23" fmla="*/ 182 w 182"/>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ln>
        </p:spPr>
        <p:txBody>
          <a:bodyPr/>
          <a:lstStyle/>
          <a:p>
            <a:endParaRPr lang="zh-CN" altLang="en-US"/>
          </a:p>
        </p:txBody>
      </p:sp>
      <p:sp>
        <p:nvSpPr>
          <p:cNvPr id="40988" name="Line 28"/>
          <p:cNvSpPr>
            <a:spLocks noChangeShapeType="1"/>
          </p:cNvSpPr>
          <p:nvPr/>
        </p:nvSpPr>
        <p:spPr bwMode="auto">
          <a:xfrm>
            <a:off x="2339975" y="4221163"/>
            <a:ext cx="5903913"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9" name="Line 29"/>
          <p:cNvSpPr>
            <a:spLocks noChangeShapeType="1"/>
          </p:cNvSpPr>
          <p:nvPr/>
        </p:nvSpPr>
        <p:spPr bwMode="auto">
          <a:xfrm flipV="1">
            <a:off x="2339975" y="2565400"/>
            <a:ext cx="0" cy="16557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90" name="Text Box 30"/>
          <p:cNvSpPr txBox="1">
            <a:spLocks noChangeArrowheads="1"/>
          </p:cNvSpPr>
          <p:nvPr/>
        </p:nvSpPr>
        <p:spPr bwMode="auto">
          <a:xfrm>
            <a:off x="684213" y="2714625"/>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a:ea typeface="宋体" panose="02010600030101010101" pitchFamily="2" charset="-122"/>
              </a:rPr>
              <a:t>Clock (cycles)</a:t>
            </a:r>
            <a:endParaRPr lang="en-AU" sz="1600"/>
          </a:p>
        </p:txBody>
      </p:sp>
      <p:sp>
        <p:nvSpPr>
          <p:cNvPr id="40991" name="Text Box 31"/>
          <p:cNvSpPr txBox="1">
            <a:spLocks noChangeArrowheads="1"/>
          </p:cNvSpPr>
          <p:nvPr/>
        </p:nvSpPr>
        <p:spPr bwMode="auto">
          <a:xfrm>
            <a:off x="684213" y="3146425"/>
            <a:ext cx="16859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a:ea typeface="宋体" panose="02010600030101010101" pitchFamily="2" charset="-122"/>
              </a:rPr>
              <a:t>Data transfer</a:t>
            </a:r>
            <a:br>
              <a:rPr lang="en-US" altLang="zh-CN" sz="1600">
                <a:ea typeface="宋体" panose="02010600030101010101" pitchFamily="2" charset="-122"/>
              </a:rPr>
            </a:br>
            <a:r>
              <a:rPr lang="en-US" altLang="zh-CN" sz="1600">
                <a:ea typeface="宋体" panose="02010600030101010101" pitchFamily="2" charset="-122"/>
              </a:rPr>
              <a:t>and computation</a:t>
            </a:r>
            <a:endParaRPr lang="en-AU" sz="1600"/>
          </a:p>
        </p:txBody>
      </p:sp>
      <p:sp>
        <p:nvSpPr>
          <p:cNvPr id="40992" name="Text Box 32"/>
          <p:cNvSpPr txBox="1">
            <a:spLocks noChangeArrowheads="1"/>
          </p:cNvSpPr>
          <p:nvPr/>
        </p:nvSpPr>
        <p:spPr bwMode="auto">
          <a:xfrm>
            <a:off x="684213" y="3794125"/>
            <a:ext cx="1336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a:ea typeface="宋体" panose="02010600030101010101" pitchFamily="2" charset="-122"/>
              </a:rPr>
              <a:t>Update state</a:t>
            </a:r>
            <a:endParaRPr lang="en-AU" sz="1600"/>
          </a:p>
        </p:txBody>
      </p:sp>
      <p:sp>
        <p:nvSpPr>
          <p:cNvPr id="40993" name="Rectangle 33"/>
          <p:cNvSpPr>
            <a:spLocks noChangeArrowheads="1"/>
          </p:cNvSpPr>
          <p:nvPr/>
        </p:nvSpPr>
        <p:spPr bwMode="auto">
          <a:xfrm>
            <a:off x="2916238" y="2420938"/>
            <a:ext cx="1150937" cy="144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40994" name="Text Box 34"/>
          <p:cNvSpPr txBox="1">
            <a:spLocks noChangeArrowheads="1"/>
          </p:cNvSpPr>
          <p:nvPr/>
        </p:nvSpPr>
        <p:spPr bwMode="auto">
          <a:xfrm>
            <a:off x="2843213" y="2281238"/>
            <a:ext cx="1311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600">
                <a:ea typeface="宋体" panose="02010600030101010101" pitchFamily="2" charset="-122"/>
              </a:rPr>
              <a:t>Clock period</a:t>
            </a:r>
            <a:endParaRPr lang="en-AU" sz="1600"/>
          </a:p>
        </p:txBody>
      </p:sp>
      <p:sp>
        <p:nvSpPr>
          <p:cNvPr id="40995" name="Rectangle 35"/>
          <p:cNvSpPr>
            <a:spLocks noChangeArrowheads="1"/>
          </p:cNvSpPr>
          <p:nvPr/>
        </p:nvSpPr>
        <p:spPr bwMode="auto">
          <a:xfrm>
            <a:off x="714375" y="4437063"/>
            <a:ext cx="77724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en-US" altLang="zh-CN" sz="2800">
                <a:solidFill>
                  <a:srgbClr val="FF0000"/>
                </a:solidFill>
                <a:ea typeface="宋体" panose="02010600030101010101" pitchFamily="2" charset="-122"/>
              </a:rPr>
              <a:t>Clock period:</a:t>
            </a:r>
            <a:r>
              <a:rPr lang="en-US" altLang="zh-CN" sz="2800">
                <a:ea typeface="宋体" panose="02010600030101010101" pitchFamily="2" charset="-122"/>
              </a:rPr>
              <a:t> duration of a clock cycle</a:t>
            </a:r>
            <a:endParaRPr lang="en-US" altLang="zh-CN" sz="2800">
              <a:ea typeface="宋体" panose="02010600030101010101" pitchFamily="2" charset="-122"/>
            </a:endParaRPr>
          </a:p>
          <a:p>
            <a:pPr marL="742950" lvl="1" indent="-285750" eaLnBrk="1" hangingPunct="1">
              <a:spcBef>
                <a:spcPct val="20000"/>
              </a:spcBef>
              <a:buClr>
                <a:schemeClr val="hlink"/>
              </a:buClr>
              <a:buSzPct val="55000"/>
              <a:buFont typeface="Wingdings" panose="05000000000000000000" pitchFamily="2" charset="2"/>
              <a:buChar char="n"/>
            </a:pPr>
            <a:r>
              <a:rPr lang="en-US" altLang="zh-CN" sz="2400">
                <a:ea typeface="宋体" panose="02010600030101010101" pitchFamily="2" charset="-122"/>
              </a:rPr>
              <a:t>e.g., 250ps = 0.25ns = 250×10</a:t>
            </a:r>
            <a:r>
              <a:rPr lang="en-US" altLang="zh-CN" sz="2400" baseline="30000">
                <a:ea typeface="宋体" panose="02010600030101010101" pitchFamily="2" charset="-122"/>
              </a:rPr>
              <a:t>–12</a:t>
            </a:r>
            <a:r>
              <a:rPr lang="en-US" altLang="zh-CN" sz="2400">
                <a:ea typeface="宋体" panose="02010600030101010101" pitchFamily="2" charset="-122"/>
              </a:rPr>
              <a:t>s</a:t>
            </a:r>
            <a:endParaRPr lang="en-US" altLang="zh-CN" sz="2400">
              <a:ea typeface="宋体" panose="02010600030101010101" pitchFamily="2" charset="-122"/>
            </a:endParaRPr>
          </a:p>
          <a:p>
            <a:pPr marL="342900" indent="-342900" eaLnBrk="1" hangingPunct="1">
              <a:spcBef>
                <a:spcPct val="20000"/>
              </a:spcBef>
              <a:buClr>
                <a:schemeClr val="folHlink"/>
              </a:buClr>
              <a:buSzPct val="60000"/>
              <a:buFont typeface="Wingdings" panose="05000000000000000000" pitchFamily="2" charset="2"/>
              <a:buChar char="n"/>
            </a:pPr>
            <a:r>
              <a:rPr lang="en-US" altLang="zh-CN" sz="2800">
                <a:solidFill>
                  <a:srgbClr val="FF0000"/>
                </a:solidFill>
                <a:ea typeface="宋体" panose="02010600030101010101" pitchFamily="2" charset="-122"/>
              </a:rPr>
              <a:t>Clock frequency (rate): </a:t>
            </a:r>
            <a:r>
              <a:rPr lang="en-US" altLang="zh-CN" sz="2800">
                <a:ea typeface="宋体" panose="02010600030101010101" pitchFamily="2" charset="-122"/>
              </a:rPr>
              <a:t>cycles per second</a:t>
            </a:r>
            <a:endParaRPr lang="en-US" altLang="zh-CN" sz="2800">
              <a:ea typeface="宋体" panose="02010600030101010101" pitchFamily="2" charset="-122"/>
            </a:endParaRPr>
          </a:p>
          <a:p>
            <a:pPr marL="742950" lvl="1" indent="-285750" eaLnBrk="1" hangingPunct="1">
              <a:spcBef>
                <a:spcPct val="20000"/>
              </a:spcBef>
              <a:buClr>
                <a:schemeClr val="hlink"/>
              </a:buClr>
              <a:buSzPct val="55000"/>
              <a:buFont typeface="Wingdings" panose="05000000000000000000" pitchFamily="2" charset="2"/>
              <a:buChar char="n"/>
            </a:pPr>
            <a:r>
              <a:rPr lang="en-US" altLang="zh-CN" sz="2400">
                <a:ea typeface="宋体" panose="02010600030101010101" pitchFamily="2" charset="-122"/>
              </a:rPr>
              <a:t>e.g., 4.0GHz = 4000MHz = 4.0×10</a:t>
            </a:r>
            <a:r>
              <a:rPr lang="en-US" altLang="zh-CN" sz="2400" baseline="30000">
                <a:ea typeface="宋体" panose="02010600030101010101" pitchFamily="2" charset="-122"/>
              </a:rPr>
              <a:t>9</a:t>
            </a:r>
            <a:r>
              <a:rPr lang="en-US" altLang="zh-CN" sz="2400">
                <a:ea typeface="宋体" panose="02010600030101010101" pitchFamily="2" charset="-122"/>
              </a:rPr>
              <a:t>Hz</a:t>
            </a:r>
            <a:endParaRPr lang="en-AU" sz="2400"/>
          </a:p>
        </p:txBody>
      </p:sp>
      <p:sp>
        <p:nvSpPr>
          <p:cNvPr id="40996" name="Freeform 36"/>
          <p:cNvSpPr/>
          <p:nvPr/>
        </p:nvSpPr>
        <p:spPr bwMode="auto">
          <a:xfrm>
            <a:off x="4356100" y="3284538"/>
            <a:ext cx="1727200" cy="287337"/>
          </a:xfrm>
          <a:custGeom>
            <a:avLst/>
            <a:gdLst>
              <a:gd name="T0" fmla="*/ 0 w 1088"/>
              <a:gd name="T1" fmla="*/ 2147483647 h 181"/>
              <a:gd name="T2" fmla="*/ 2147483647 w 1088"/>
              <a:gd name="T3" fmla="*/ 0 h 181"/>
              <a:gd name="T4" fmla="*/ 2147483647 w 1088"/>
              <a:gd name="T5" fmla="*/ 0 h 181"/>
              <a:gd name="T6" fmla="*/ 2147483647 w 1088"/>
              <a:gd name="T7" fmla="*/ 2147483647 h 181"/>
              <a:gd name="T8" fmla="*/ 2147483647 w 1088"/>
              <a:gd name="T9" fmla="*/ 2147483647 h 181"/>
              <a:gd name="T10" fmla="*/ 2147483647 w 1088"/>
              <a:gd name="T11" fmla="*/ 2147483647 h 181"/>
              <a:gd name="T12" fmla="*/ 0 w 1088"/>
              <a:gd name="T13" fmla="*/ 2147483647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ln>
        </p:spPr>
        <p:txBody>
          <a:bodyPr/>
          <a:lstStyle/>
          <a:p>
            <a:endParaRPr lang="zh-CN" altLang="en-US"/>
          </a:p>
        </p:txBody>
      </p:sp>
      <p:sp>
        <p:nvSpPr>
          <p:cNvPr id="40997" name="Freeform 37"/>
          <p:cNvSpPr/>
          <p:nvPr/>
        </p:nvSpPr>
        <p:spPr bwMode="auto">
          <a:xfrm>
            <a:off x="2627313" y="3284538"/>
            <a:ext cx="1727200" cy="287337"/>
          </a:xfrm>
          <a:custGeom>
            <a:avLst/>
            <a:gdLst>
              <a:gd name="T0" fmla="*/ 0 w 1088"/>
              <a:gd name="T1" fmla="*/ 2147483647 h 181"/>
              <a:gd name="T2" fmla="*/ 2147483647 w 1088"/>
              <a:gd name="T3" fmla="*/ 0 h 181"/>
              <a:gd name="T4" fmla="*/ 2147483647 w 1088"/>
              <a:gd name="T5" fmla="*/ 0 h 181"/>
              <a:gd name="T6" fmla="*/ 2147483647 w 1088"/>
              <a:gd name="T7" fmla="*/ 2147483647 h 181"/>
              <a:gd name="T8" fmla="*/ 2147483647 w 1088"/>
              <a:gd name="T9" fmla="*/ 2147483647 h 181"/>
              <a:gd name="T10" fmla="*/ 2147483647 w 1088"/>
              <a:gd name="T11" fmla="*/ 2147483647 h 181"/>
              <a:gd name="T12" fmla="*/ 0 w 1088"/>
              <a:gd name="T13" fmla="*/ 2147483647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ln>
        </p:spPr>
        <p:txBody>
          <a:bodyPr/>
          <a:lstStyle/>
          <a:p>
            <a:endParaRPr lang="zh-CN" altLang="en-US"/>
          </a:p>
        </p:txBody>
      </p:sp>
      <p:sp>
        <p:nvSpPr>
          <p:cNvPr id="40998" name="Freeform 38"/>
          <p:cNvSpPr/>
          <p:nvPr/>
        </p:nvSpPr>
        <p:spPr bwMode="auto">
          <a:xfrm>
            <a:off x="6083300" y="3284538"/>
            <a:ext cx="1727200" cy="287337"/>
          </a:xfrm>
          <a:custGeom>
            <a:avLst/>
            <a:gdLst>
              <a:gd name="T0" fmla="*/ 0 w 1088"/>
              <a:gd name="T1" fmla="*/ 2147483647 h 181"/>
              <a:gd name="T2" fmla="*/ 2147483647 w 1088"/>
              <a:gd name="T3" fmla="*/ 0 h 181"/>
              <a:gd name="T4" fmla="*/ 2147483647 w 1088"/>
              <a:gd name="T5" fmla="*/ 0 h 181"/>
              <a:gd name="T6" fmla="*/ 2147483647 w 1088"/>
              <a:gd name="T7" fmla="*/ 2147483647 h 181"/>
              <a:gd name="T8" fmla="*/ 2147483647 w 1088"/>
              <a:gd name="T9" fmla="*/ 2147483647 h 181"/>
              <a:gd name="T10" fmla="*/ 2147483647 w 1088"/>
              <a:gd name="T11" fmla="*/ 2147483647 h 181"/>
              <a:gd name="T12" fmla="*/ 0 w 1088"/>
              <a:gd name="T13" fmla="*/ 2147483647 h 181"/>
              <a:gd name="T14" fmla="*/ 0 60000 65536"/>
              <a:gd name="T15" fmla="*/ 0 60000 65536"/>
              <a:gd name="T16" fmla="*/ 0 60000 65536"/>
              <a:gd name="T17" fmla="*/ 0 60000 65536"/>
              <a:gd name="T18" fmla="*/ 0 60000 65536"/>
              <a:gd name="T19" fmla="*/ 0 60000 65536"/>
              <a:gd name="T20" fmla="*/ 0 60000 65536"/>
              <a:gd name="T21" fmla="*/ 0 w 1088"/>
              <a:gd name="T22" fmla="*/ 0 h 181"/>
              <a:gd name="T23" fmla="*/ 1088 w 1088"/>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ln>
        </p:spPr>
        <p:txBody>
          <a:bodyPr/>
          <a:lstStyle/>
          <a:p>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zh-CN" smtClean="0">
                <a:ea typeface="宋体" panose="02010600030101010101" pitchFamily="2" charset="-122"/>
              </a:rPr>
              <a:t>CPU Clocking: Review</a:t>
            </a:r>
            <a:endParaRPr lang="en-US" altLang="zh-CN" smtClean="0">
              <a:ea typeface="宋体" panose="02010600030101010101" pitchFamily="2" charset="-122"/>
            </a:endParaRPr>
          </a:p>
        </p:txBody>
      </p:sp>
      <p:sp>
        <p:nvSpPr>
          <p:cNvPr id="41987"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E0243246-9341-431D-AA39-7B8BDAF38E75}" type="slidenum">
              <a:rPr lang="en-AU"/>
            </a:fld>
            <a:endParaRPr lang="en-AU"/>
          </a:p>
        </p:txBody>
      </p:sp>
      <p:sp>
        <p:nvSpPr>
          <p:cNvPr id="6" name="Text Box 22"/>
          <p:cNvSpPr>
            <a:spLocks noGrp="1" noChangeArrowheads="1"/>
          </p:cNvSpPr>
          <p:nvPr>
            <p:ph idx="1"/>
          </p:nvPr>
        </p:nvSpPr>
        <p:spPr>
          <a:xfrm>
            <a:off x="1041400" y="2951163"/>
            <a:ext cx="7602538" cy="3478212"/>
          </a:xfrm>
        </p:spPr>
        <p:txBody>
          <a:bodyPr>
            <a:spAutoFit/>
          </a:bodyPr>
          <a:lstStyle/>
          <a:p>
            <a:pPr marL="0" indent="0" eaLnBrk="1" hangingPunct="1">
              <a:spcBef>
                <a:spcPct val="50000"/>
              </a:spcBef>
              <a:buClrTx/>
              <a:buSzTx/>
              <a:buFontTx/>
              <a:buNone/>
            </a:pPr>
            <a:r>
              <a:rPr lang="en-US" altLang="zh-CN" sz="2200" smtClean="0">
                <a:solidFill>
                  <a:srgbClr val="000000"/>
                </a:solidFill>
                <a:ea typeface="宋体" panose="02010600030101010101" pitchFamily="2" charset="-122"/>
              </a:rPr>
              <a:t>          10 nsec clock cycle  =&gt;  100 MHz clock rate</a:t>
            </a:r>
            <a:endParaRPr lang="en-US" altLang="zh-CN" sz="2200" smtClean="0">
              <a:solidFill>
                <a:srgbClr val="000000"/>
              </a:solidFill>
              <a:ea typeface="宋体" panose="02010600030101010101" pitchFamily="2" charset="-122"/>
            </a:endParaRPr>
          </a:p>
          <a:p>
            <a:pPr marL="0" indent="0" eaLnBrk="1" hangingPunct="1">
              <a:spcBef>
                <a:spcPct val="50000"/>
              </a:spcBef>
              <a:buClrTx/>
              <a:buSzTx/>
              <a:buFontTx/>
              <a:buNone/>
            </a:pPr>
            <a:r>
              <a:rPr lang="en-US" altLang="zh-CN" sz="2200" smtClean="0">
                <a:solidFill>
                  <a:srgbClr val="000000"/>
                </a:solidFill>
                <a:ea typeface="宋体" panose="02010600030101010101" pitchFamily="2" charset="-122"/>
              </a:rPr>
              <a:t>            5 nsec clock cycle  =&gt;  200 MHz clock rate</a:t>
            </a:r>
            <a:endParaRPr lang="en-US" altLang="zh-CN" sz="2200" smtClean="0">
              <a:solidFill>
                <a:srgbClr val="000000"/>
              </a:solidFill>
              <a:ea typeface="宋体" panose="02010600030101010101" pitchFamily="2" charset="-122"/>
            </a:endParaRPr>
          </a:p>
          <a:p>
            <a:pPr marL="0" indent="0" eaLnBrk="1" hangingPunct="1">
              <a:spcBef>
                <a:spcPct val="50000"/>
              </a:spcBef>
              <a:buClrTx/>
              <a:buSzTx/>
              <a:buFontTx/>
              <a:buNone/>
            </a:pPr>
            <a:r>
              <a:rPr lang="en-US" altLang="zh-CN" sz="2200" smtClean="0">
                <a:solidFill>
                  <a:srgbClr val="000000"/>
                </a:solidFill>
                <a:ea typeface="宋体" panose="02010600030101010101" pitchFamily="2" charset="-122"/>
              </a:rPr>
              <a:t>            2 nsec clock cycle  =&gt;  500 MHz clock rate</a:t>
            </a:r>
            <a:endParaRPr lang="en-US" altLang="zh-CN" sz="2200" smtClean="0">
              <a:solidFill>
                <a:srgbClr val="000000"/>
              </a:solidFill>
              <a:ea typeface="宋体" panose="02010600030101010101" pitchFamily="2" charset="-122"/>
            </a:endParaRPr>
          </a:p>
          <a:p>
            <a:pPr marL="0" indent="0" eaLnBrk="1" hangingPunct="1">
              <a:spcBef>
                <a:spcPct val="50000"/>
              </a:spcBef>
              <a:buClrTx/>
              <a:buSzTx/>
              <a:buFontTx/>
              <a:buNone/>
            </a:pPr>
            <a:r>
              <a:rPr lang="en-US" altLang="zh-CN" sz="2200" smtClean="0">
                <a:solidFill>
                  <a:srgbClr val="000000"/>
                </a:solidFill>
                <a:ea typeface="宋体" panose="02010600030101010101" pitchFamily="2" charset="-122"/>
              </a:rPr>
              <a:t>  1 nsec (10</a:t>
            </a:r>
            <a:r>
              <a:rPr lang="en-US" altLang="zh-CN" sz="2200" baseline="30000" smtClean="0">
                <a:solidFill>
                  <a:srgbClr val="000000"/>
                </a:solidFill>
                <a:ea typeface="宋体" panose="02010600030101010101" pitchFamily="2" charset="-122"/>
              </a:rPr>
              <a:t>-9</a:t>
            </a:r>
            <a:r>
              <a:rPr lang="en-US" altLang="zh-CN" sz="2200" smtClean="0">
                <a:solidFill>
                  <a:srgbClr val="000000"/>
                </a:solidFill>
                <a:ea typeface="宋体" panose="02010600030101010101" pitchFamily="2" charset="-122"/>
              </a:rPr>
              <a:t>) clock cycle   =&gt;  1 GHz (10</a:t>
            </a:r>
            <a:r>
              <a:rPr lang="en-US" altLang="zh-CN" sz="2200" baseline="30000" smtClean="0">
                <a:solidFill>
                  <a:srgbClr val="000000"/>
                </a:solidFill>
                <a:ea typeface="宋体" panose="02010600030101010101" pitchFamily="2" charset="-122"/>
              </a:rPr>
              <a:t>9</a:t>
            </a:r>
            <a:r>
              <a:rPr lang="en-US" altLang="zh-CN" sz="2200" smtClean="0">
                <a:solidFill>
                  <a:srgbClr val="000000"/>
                </a:solidFill>
                <a:ea typeface="宋体" panose="02010600030101010101" pitchFamily="2" charset="-122"/>
              </a:rPr>
              <a:t>) clock rate</a:t>
            </a:r>
            <a:endParaRPr lang="en-US" altLang="zh-CN" sz="2200" smtClean="0">
              <a:solidFill>
                <a:srgbClr val="000000"/>
              </a:solidFill>
              <a:ea typeface="宋体" panose="02010600030101010101" pitchFamily="2" charset="-122"/>
            </a:endParaRPr>
          </a:p>
          <a:p>
            <a:pPr marL="0" indent="0" eaLnBrk="1" hangingPunct="1">
              <a:spcBef>
                <a:spcPct val="50000"/>
              </a:spcBef>
              <a:buClrTx/>
              <a:buSzTx/>
              <a:buFontTx/>
              <a:buNone/>
            </a:pPr>
            <a:r>
              <a:rPr lang="en-US" altLang="zh-CN" sz="2200" smtClean="0">
                <a:solidFill>
                  <a:srgbClr val="000000"/>
                </a:solidFill>
                <a:ea typeface="宋体" panose="02010600030101010101" pitchFamily="2" charset="-122"/>
              </a:rPr>
              <a:t>        500 psec clock cycle  =&gt;   2 GHz clock rate</a:t>
            </a:r>
            <a:endParaRPr lang="en-US" altLang="zh-CN" sz="2200" smtClean="0">
              <a:solidFill>
                <a:srgbClr val="000000"/>
              </a:solidFill>
              <a:ea typeface="宋体" panose="02010600030101010101" pitchFamily="2" charset="-122"/>
            </a:endParaRPr>
          </a:p>
          <a:p>
            <a:pPr marL="0" indent="0" eaLnBrk="1" hangingPunct="1">
              <a:spcBef>
                <a:spcPct val="50000"/>
              </a:spcBef>
              <a:buClrTx/>
              <a:buSzTx/>
              <a:buFontTx/>
              <a:buNone/>
            </a:pPr>
            <a:r>
              <a:rPr lang="en-US" altLang="zh-CN" sz="2200" smtClean="0">
                <a:solidFill>
                  <a:srgbClr val="000000"/>
                </a:solidFill>
                <a:ea typeface="宋体" panose="02010600030101010101" pitchFamily="2" charset="-122"/>
              </a:rPr>
              <a:t>        250 psec clock cycle  =&gt;   4 GHz clock rate</a:t>
            </a:r>
            <a:endParaRPr lang="en-US" altLang="zh-CN" sz="2200" smtClean="0">
              <a:solidFill>
                <a:srgbClr val="000000"/>
              </a:solidFill>
              <a:ea typeface="宋体" panose="02010600030101010101" pitchFamily="2" charset="-122"/>
            </a:endParaRPr>
          </a:p>
          <a:p>
            <a:pPr marL="0" indent="0" eaLnBrk="1" hangingPunct="1">
              <a:spcBef>
                <a:spcPct val="50000"/>
              </a:spcBef>
              <a:buClrTx/>
              <a:buSzTx/>
              <a:buFontTx/>
              <a:buNone/>
            </a:pPr>
            <a:r>
              <a:rPr lang="en-US" altLang="zh-CN" sz="2200" smtClean="0">
                <a:solidFill>
                  <a:srgbClr val="000000"/>
                </a:solidFill>
                <a:ea typeface="宋体" panose="02010600030101010101" pitchFamily="2" charset="-122"/>
              </a:rPr>
              <a:t>        200 psec clock cycle  =&gt;   5 GHz clock rate</a:t>
            </a:r>
            <a:endParaRPr lang="en-US" altLang="zh-CN" sz="2200" smtClean="0">
              <a:solidFill>
                <a:srgbClr val="000000"/>
              </a:solidFill>
              <a:ea typeface="宋体" panose="02010600030101010101" pitchFamily="2" charset="-122"/>
            </a:endParaRPr>
          </a:p>
        </p:txBody>
      </p:sp>
      <p:sp>
        <p:nvSpPr>
          <p:cNvPr id="7" name="Rectangle 6"/>
          <p:cNvSpPr/>
          <p:nvPr/>
        </p:nvSpPr>
        <p:spPr>
          <a:xfrm>
            <a:off x="642938" y="1071563"/>
            <a:ext cx="8215312" cy="1330325"/>
          </a:xfrm>
          <a:prstGeom prst="rect">
            <a:avLst/>
          </a:prstGeom>
        </p:spPr>
        <p:txBody>
          <a:bodyPr>
            <a:spAutoFit/>
          </a:bodyPr>
          <a:lstStyle/>
          <a:p>
            <a:pPr marL="287655" indent="-287655">
              <a:lnSpc>
                <a:spcPct val="90000"/>
              </a:lnSpc>
              <a:spcBef>
                <a:spcPct val="65000"/>
              </a:spcBef>
              <a:buClr>
                <a:srgbClr val="FC0128"/>
              </a:buClr>
              <a:buSzPct val="75000"/>
              <a:buFont typeface="Wingdings" panose="05000000000000000000" pitchFamily="2" charset="2"/>
              <a:buChar char="q"/>
            </a:pPr>
            <a:r>
              <a:rPr lang="en-US" altLang="zh-CN" sz="2400">
                <a:solidFill>
                  <a:srgbClr val="000000"/>
                </a:solidFill>
                <a:ea typeface="宋体" panose="02010600030101010101" pitchFamily="2" charset="-122"/>
              </a:rPr>
              <a:t>Clock rate (clock cycles per second in MHz or GHz) is inverse of clock cycle time (clock period)</a:t>
            </a:r>
            <a:endParaRPr lang="en-US" altLang="zh-CN" sz="2000">
              <a:solidFill>
                <a:srgbClr val="000000"/>
              </a:solidFill>
              <a:ea typeface="宋体" panose="02010600030101010101" pitchFamily="2" charset="-122"/>
            </a:endParaRPr>
          </a:p>
          <a:p>
            <a:pPr marL="287655" indent="-287655" algn="ctr">
              <a:lnSpc>
                <a:spcPct val="90000"/>
              </a:lnSpc>
              <a:spcBef>
                <a:spcPct val="65000"/>
              </a:spcBef>
              <a:buClr>
                <a:srgbClr val="FC0128"/>
              </a:buClr>
              <a:buSzPct val="75000"/>
            </a:pPr>
            <a:r>
              <a:rPr lang="en-US" altLang="zh-CN" sz="2400">
                <a:solidFill>
                  <a:srgbClr val="000000"/>
                </a:solidFill>
                <a:ea typeface="宋体" panose="02010600030101010101" pitchFamily="2" charset="-122"/>
              </a:rPr>
              <a:t>CC   =  1 / CR</a:t>
            </a:r>
            <a:endParaRPr lang="en-US" altLang="zh-CN" sz="2400">
              <a:solidFill>
                <a:srgbClr val="00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E115A32C-532F-412E-BDCF-C6D6F67FF91E}" type="slidenum">
              <a:rPr lang="en-AU"/>
            </a:fld>
            <a:endParaRPr lang="en-AU"/>
          </a:p>
        </p:txBody>
      </p:sp>
      <p:sp>
        <p:nvSpPr>
          <p:cNvPr id="4301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CPU Time</a:t>
            </a:r>
            <a:endParaRPr lang="en-AU" smtClean="0"/>
          </a:p>
        </p:txBody>
      </p:sp>
      <p:sp>
        <p:nvSpPr>
          <p:cNvPr id="5125" name="Rectangle 3"/>
          <p:cNvSpPr>
            <a:spLocks noGrp="1" noChangeArrowheads="1"/>
          </p:cNvSpPr>
          <p:nvPr>
            <p:ph type="body" idx="1"/>
          </p:nvPr>
        </p:nvSpPr>
        <p:spPr>
          <a:xfrm>
            <a:off x="684213" y="2968625"/>
            <a:ext cx="8270875" cy="3268663"/>
          </a:xfrm>
        </p:spPr>
        <p:txBody>
          <a:bodyPr/>
          <a:lstStyle/>
          <a:p>
            <a:pPr eaLnBrk="1" hangingPunct="1"/>
            <a:r>
              <a:rPr lang="en-US" altLang="zh-CN" dirty="0" smtClean="0">
                <a:solidFill>
                  <a:srgbClr val="FF0000"/>
                </a:solidFill>
                <a:ea typeface="宋体" panose="02010600030101010101" pitchFamily="2" charset="-122"/>
              </a:rPr>
              <a:t>Performance improved by</a:t>
            </a:r>
            <a:endParaRPr lang="en-US" altLang="zh-CN" dirty="0" smtClean="0">
              <a:solidFill>
                <a:srgbClr val="FF0000"/>
              </a:solidFill>
              <a:ea typeface="宋体" panose="02010600030101010101" pitchFamily="2" charset="-122"/>
            </a:endParaRPr>
          </a:p>
          <a:p>
            <a:pPr lvl="1" eaLnBrk="1" hangingPunct="1"/>
            <a:r>
              <a:rPr lang="en-US" altLang="zh-CN" sz="2400" dirty="0" smtClean="0">
                <a:ea typeface="宋体" panose="02010600030101010101" pitchFamily="2" charset="-122"/>
              </a:rPr>
              <a:t>Reducing number of clock cycles</a:t>
            </a:r>
            <a:endParaRPr lang="en-US" altLang="zh-CN" sz="2400" dirty="0" smtClean="0">
              <a:ea typeface="宋体" panose="02010600030101010101" pitchFamily="2" charset="-122"/>
            </a:endParaRPr>
          </a:p>
          <a:p>
            <a:pPr lvl="1" eaLnBrk="1" hangingPunct="1"/>
            <a:r>
              <a:rPr lang="en-US" altLang="zh-CN" sz="2400" dirty="0" smtClean="0">
                <a:ea typeface="宋体" panose="02010600030101010101" pitchFamily="2" charset="-122"/>
              </a:rPr>
              <a:t>Increasing clock rate</a:t>
            </a:r>
            <a:endParaRPr lang="en-US" altLang="zh-CN" sz="2400" dirty="0" smtClean="0">
              <a:ea typeface="宋体" panose="02010600030101010101" pitchFamily="2" charset="-122"/>
            </a:endParaRPr>
          </a:p>
          <a:p>
            <a:pPr eaLnBrk="1" hangingPunct="1"/>
            <a:r>
              <a:rPr lang="en-US" altLang="zh-CN" dirty="0" smtClean="0">
                <a:ea typeface="宋体" panose="02010600030101010101" pitchFamily="2" charset="-122"/>
              </a:rPr>
              <a:t>Hardware designer must often </a:t>
            </a:r>
            <a:r>
              <a:rPr lang="en-US" altLang="zh-CN" dirty="0" smtClean="0">
                <a:solidFill>
                  <a:srgbClr val="FF0000"/>
                </a:solidFill>
                <a:ea typeface="宋体" panose="02010600030101010101" pitchFamily="2" charset="-122"/>
              </a:rPr>
              <a:t>trade off </a:t>
            </a:r>
            <a:r>
              <a:rPr lang="en-US" altLang="zh-CN" dirty="0" smtClean="0">
                <a:ea typeface="宋体" panose="02010600030101010101" pitchFamily="2" charset="-122"/>
              </a:rPr>
              <a:t>clock rate against cycle count</a:t>
            </a:r>
            <a:endParaRPr lang="en-US" altLang="zh-CN" dirty="0" smtClean="0">
              <a:ea typeface="宋体" panose="02010600030101010101" pitchFamily="2" charset="-122"/>
            </a:endParaRPr>
          </a:p>
          <a:p>
            <a:pPr lvl="1" eaLnBrk="1" hangingPunct="1"/>
            <a:r>
              <a:rPr lang="en-US" altLang="zh-CN" sz="2400" dirty="0" smtClean="0">
                <a:ea typeface="宋体" panose="02010600030101010101" pitchFamily="2" charset="-122"/>
              </a:rPr>
              <a:t>Many techniques that decrease the number of clock cycles also increase the clock cycle time</a:t>
            </a:r>
            <a:endParaRPr lang="en-US" altLang="zh-CN" sz="2400" dirty="0" smtClean="0">
              <a:ea typeface="宋体" panose="02010600030101010101" pitchFamily="2" charset="-122"/>
            </a:endParaRPr>
          </a:p>
        </p:txBody>
      </p:sp>
      <p:graphicFrame>
        <p:nvGraphicFramePr>
          <p:cNvPr id="43013" name="Object 4"/>
          <p:cNvGraphicFramePr>
            <a:graphicFrameLocks noChangeAspect="1"/>
          </p:cNvGraphicFramePr>
          <p:nvPr/>
        </p:nvGraphicFramePr>
        <p:xfrm>
          <a:off x="1036638" y="1428750"/>
          <a:ext cx="7459662" cy="1452563"/>
        </p:xfrm>
        <a:graphic>
          <a:graphicData uri="http://schemas.openxmlformats.org/presentationml/2006/ole">
            <mc:AlternateContent xmlns:mc="http://schemas.openxmlformats.org/markup-compatibility/2006">
              <mc:Choice xmlns:v="urn:schemas-microsoft-com:vml" Requires="v">
                <p:oleObj spid="_x0000_s43136" name="Equation" r:id="rId1" imgW="3390900" imgH="660400" progId="Equation.3">
                  <p:embed/>
                </p:oleObj>
              </mc:Choice>
              <mc:Fallback>
                <p:oleObj name="Equation" r:id="rId1" imgW="3390900" imgH="6604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638" y="1428750"/>
                        <a:ext cx="7459662" cy="14525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E945E21F-2A76-4D47-96C9-D7C6BCA785C9}" type="slidenum">
              <a:rPr lang="en-AU"/>
            </a:fld>
            <a:endParaRPr lang="en-AU"/>
          </a:p>
        </p:txBody>
      </p:sp>
      <p:sp>
        <p:nvSpPr>
          <p:cNvPr id="4403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CPU Time Example</a:t>
            </a:r>
            <a:endParaRPr lang="en-AU" smtClean="0"/>
          </a:p>
        </p:txBody>
      </p:sp>
      <p:sp>
        <p:nvSpPr>
          <p:cNvPr id="44036" name="Rectangle 3"/>
          <p:cNvSpPr>
            <a:spLocks noGrp="1" noChangeArrowheads="1"/>
          </p:cNvSpPr>
          <p:nvPr>
            <p:ph type="body" idx="1"/>
          </p:nvPr>
        </p:nvSpPr>
        <p:spPr>
          <a:xfrm>
            <a:off x="684213" y="1125538"/>
            <a:ext cx="8270875" cy="2917825"/>
          </a:xfrm>
        </p:spPr>
        <p:txBody>
          <a:bodyPr/>
          <a:lstStyle/>
          <a:p>
            <a:r>
              <a:rPr lang="en-US" altLang="zh-CN" sz="2400" dirty="0" smtClean="0">
                <a:ea typeface="宋体" panose="02010600030101010101" pitchFamily="2" charset="-122"/>
              </a:rPr>
              <a:t>A program runs on computer A with a 2 GHz clock in 10 seconds. </a:t>
            </a:r>
            <a:r>
              <a:rPr lang="en-US" altLang="zh-CN" sz="2400" dirty="0">
                <a:ea typeface="宋体" panose="02010600030101010101" pitchFamily="2" charset="-122"/>
              </a:rPr>
              <a:t>Unfortunately, to accomplish this, computer B will require 1.2 times as many clock cycles as computer A to run the </a:t>
            </a:r>
            <a:r>
              <a:rPr lang="en-US" altLang="zh-CN" sz="2400" dirty="0" smtClean="0">
                <a:ea typeface="宋体" panose="02010600030101010101" pitchFamily="2" charset="-122"/>
              </a:rPr>
              <a:t>program. </a:t>
            </a:r>
            <a:r>
              <a:rPr lang="en-US" altLang="zh-CN" sz="2400" dirty="0" smtClean="0">
                <a:ea typeface="宋体" panose="02010600030101010101" pitchFamily="2" charset="-122"/>
              </a:rPr>
              <a:t>What </a:t>
            </a:r>
            <a:r>
              <a:rPr lang="en-US" altLang="zh-CN" sz="2400" dirty="0" smtClean="0">
                <a:ea typeface="宋体" panose="02010600030101010101" pitchFamily="2" charset="-122"/>
              </a:rPr>
              <a:t>clock rate must computer B run at to run this program in 6 seconds?  </a:t>
            </a:r>
            <a:endParaRPr lang="en-US" altLang="zh-CN" sz="2400" dirty="0" smtClean="0">
              <a:ea typeface="宋体" panose="02010600030101010101" pitchFamily="2" charset="-122"/>
            </a:endParaRPr>
          </a:p>
        </p:txBody>
      </p:sp>
      <p:graphicFrame>
        <p:nvGraphicFramePr>
          <p:cNvPr id="6146" name="Object 4"/>
          <p:cNvGraphicFramePr>
            <a:graphicFrameLocks noChangeAspect="1"/>
          </p:cNvGraphicFramePr>
          <p:nvPr/>
        </p:nvGraphicFramePr>
        <p:xfrm>
          <a:off x="892175" y="3284538"/>
          <a:ext cx="7135813" cy="2946400"/>
        </p:xfrm>
        <a:graphic>
          <a:graphicData uri="http://schemas.openxmlformats.org/presentationml/2006/ole">
            <mc:AlternateContent xmlns:mc="http://schemas.openxmlformats.org/markup-compatibility/2006">
              <mc:Choice xmlns:v="urn:schemas-microsoft-com:vml" Requires="v">
                <p:oleObj spid="_x0000_s44160" name="Equation" r:id="rId1" imgW="3568700" imgH="1473200" progId="Equation.DSMT4">
                  <p:embed/>
                </p:oleObj>
              </mc:Choice>
              <mc:Fallback>
                <p:oleObj name="Equation" r:id="rId1" imgW="3568700" imgH="14732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175" y="3284538"/>
                        <a:ext cx="7135813" cy="29464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5BB8FB52-A746-4CB4-A323-AD7DBF23A28A}" type="slidenum">
              <a:rPr lang="en-AU"/>
            </a:fld>
            <a:endParaRPr lang="en-AU"/>
          </a:p>
        </p:txBody>
      </p:sp>
      <p:sp>
        <p:nvSpPr>
          <p:cNvPr id="4505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Instruction Count and CPI</a:t>
            </a:r>
            <a:endParaRPr lang="en-AU" smtClean="0"/>
          </a:p>
        </p:txBody>
      </p:sp>
      <p:sp>
        <p:nvSpPr>
          <p:cNvPr id="7173" name="Rectangle 3"/>
          <p:cNvSpPr>
            <a:spLocks noGrp="1" noChangeArrowheads="1"/>
          </p:cNvSpPr>
          <p:nvPr>
            <p:ph type="body" idx="1"/>
          </p:nvPr>
        </p:nvSpPr>
        <p:spPr>
          <a:xfrm>
            <a:off x="1182688" y="3462338"/>
            <a:ext cx="7772400" cy="2774950"/>
          </a:xfrm>
        </p:spPr>
        <p:txBody>
          <a:bodyPr/>
          <a:lstStyle/>
          <a:p>
            <a:pPr eaLnBrk="1" hangingPunct="1"/>
            <a:r>
              <a:rPr lang="en-US" altLang="zh-CN" sz="2800" smtClean="0">
                <a:solidFill>
                  <a:srgbClr val="FF0000"/>
                </a:solidFill>
                <a:ea typeface="宋体" panose="02010600030101010101" pitchFamily="2" charset="-122"/>
              </a:rPr>
              <a:t>Instruction Count for a program</a:t>
            </a:r>
            <a:endParaRPr lang="en-US" altLang="zh-CN" sz="2800" smtClean="0">
              <a:solidFill>
                <a:srgbClr val="FF0000"/>
              </a:solidFill>
              <a:ea typeface="宋体" panose="02010600030101010101" pitchFamily="2" charset="-122"/>
            </a:endParaRPr>
          </a:p>
          <a:p>
            <a:pPr lvl="1" eaLnBrk="1" hangingPunct="1"/>
            <a:r>
              <a:rPr lang="en-US" altLang="zh-CN" sz="2400" smtClean="0">
                <a:ea typeface="宋体" panose="02010600030101010101" pitchFamily="2" charset="-122"/>
              </a:rPr>
              <a:t>Determined by program, ISA and compiler</a:t>
            </a:r>
            <a:endParaRPr lang="en-US" altLang="zh-CN" sz="2400" smtClean="0">
              <a:ea typeface="宋体" panose="02010600030101010101" pitchFamily="2" charset="-122"/>
            </a:endParaRPr>
          </a:p>
          <a:p>
            <a:pPr eaLnBrk="1" hangingPunct="1"/>
            <a:r>
              <a:rPr lang="en-US" altLang="zh-CN" sz="2800" smtClean="0">
                <a:solidFill>
                  <a:srgbClr val="FF0000"/>
                </a:solidFill>
                <a:ea typeface="宋体" panose="02010600030101010101" pitchFamily="2" charset="-122"/>
              </a:rPr>
              <a:t>Average cycles per instruction</a:t>
            </a:r>
            <a:endParaRPr lang="en-US" altLang="zh-CN" sz="2800" smtClean="0">
              <a:solidFill>
                <a:srgbClr val="FF0000"/>
              </a:solidFill>
              <a:ea typeface="宋体" panose="02010600030101010101" pitchFamily="2" charset="-122"/>
            </a:endParaRPr>
          </a:p>
          <a:p>
            <a:pPr lvl="1" eaLnBrk="1" hangingPunct="1"/>
            <a:r>
              <a:rPr lang="en-US" altLang="zh-CN" sz="2400" smtClean="0">
                <a:ea typeface="宋体" panose="02010600030101010101" pitchFamily="2" charset="-122"/>
              </a:rPr>
              <a:t>Determined by CPU hardware</a:t>
            </a:r>
            <a:endParaRPr lang="en-US" altLang="zh-CN" sz="2400" smtClean="0">
              <a:ea typeface="宋体" panose="02010600030101010101" pitchFamily="2" charset="-122"/>
            </a:endParaRPr>
          </a:p>
          <a:p>
            <a:pPr lvl="1" eaLnBrk="1" hangingPunct="1"/>
            <a:r>
              <a:rPr lang="en-US" altLang="zh-CN" sz="2400" smtClean="0">
                <a:ea typeface="宋体" panose="02010600030101010101" pitchFamily="2" charset="-122"/>
              </a:rPr>
              <a:t>If different instructions have different CPI</a:t>
            </a:r>
            <a:endParaRPr lang="en-US" altLang="zh-CN" sz="2400" smtClean="0">
              <a:ea typeface="宋体" panose="02010600030101010101" pitchFamily="2" charset="-122"/>
            </a:endParaRPr>
          </a:p>
          <a:p>
            <a:pPr lvl="2" eaLnBrk="1" hangingPunct="1"/>
            <a:r>
              <a:rPr lang="en-US" altLang="zh-CN" sz="2000" smtClean="0">
                <a:ea typeface="宋体" panose="02010600030101010101" pitchFamily="2" charset="-122"/>
              </a:rPr>
              <a:t>Average CPI affected by instruction mix</a:t>
            </a:r>
            <a:endParaRPr lang="en-AU" sz="2000" smtClean="0"/>
          </a:p>
        </p:txBody>
      </p:sp>
      <p:graphicFrame>
        <p:nvGraphicFramePr>
          <p:cNvPr id="45061" name="Object 4"/>
          <p:cNvGraphicFramePr>
            <a:graphicFrameLocks noChangeAspect="1"/>
          </p:cNvGraphicFramePr>
          <p:nvPr/>
        </p:nvGraphicFramePr>
        <p:xfrm>
          <a:off x="706438" y="1319213"/>
          <a:ext cx="8129587" cy="2063750"/>
        </p:xfrm>
        <a:graphic>
          <a:graphicData uri="http://schemas.openxmlformats.org/presentationml/2006/ole">
            <mc:AlternateContent xmlns:mc="http://schemas.openxmlformats.org/markup-compatibility/2006">
              <mc:Choice xmlns:v="urn:schemas-microsoft-com:vml" Requires="v">
                <p:oleObj spid="_x0000_s45184" name="Equation" r:id="rId1" imgW="3695700" imgH="939800" progId="Equation.3">
                  <p:embed/>
                </p:oleObj>
              </mc:Choice>
              <mc:Fallback>
                <p:oleObj name="Equation" r:id="rId1" imgW="3695700" imgH="939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38" y="1319213"/>
                        <a:ext cx="8129587" cy="206375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30EEEA2A-BF18-415B-BBDF-F00C6240DB5C}" type="slidenum">
              <a:rPr lang="en-AU"/>
            </a:fld>
            <a:endParaRPr lang="en-AU"/>
          </a:p>
        </p:txBody>
      </p:sp>
      <p:sp>
        <p:nvSpPr>
          <p:cNvPr id="4608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CPI Example</a:t>
            </a:r>
            <a:endParaRPr lang="en-AU" smtClean="0"/>
          </a:p>
        </p:txBody>
      </p:sp>
      <p:sp>
        <p:nvSpPr>
          <p:cNvPr id="46084" name="Rectangle 3"/>
          <p:cNvSpPr>
            <a:spLocks noGrp="1" noChangeArrowheads="1"/>
          </p:cNvSpPr>
          <p:nvPr>
            <p:ph type="body" idx="1"/>
          </p:nvPr>
        </p:nvSpPr>
        <p:spPr>
          <a:xfrm>
            <a:off x="684213" y="1125538"/>
            <a:ext cx="8270875" cy="2016125"/>
          </a:xfrm>
        </p:spPr>
        <p:txBody>
          <a:bodyPr/>
          <a:lstStyle/>
          <a:p>
            <a:pPr eaLnBrk="1" hangingPunct="1">
              <a:lnSpc>
                <a:spcPct val="90000"/>
              </a:lnSpc>
            </a:pPr>
            <a:r>
              <a:rPr lang="en-US" altLang="zh-CN" sz="2800" smtClean="0">
                <a:solidFill>
                  <a:srgbClr val="FF0000"/>
                </a:solidFill>
                <a:ea typeface="宋体" panose="02010600030101010101" pitchFamily="2" charset="-122"/>
              </a:rPr>
              <a:t>Computer</a:t>
            </a:r>
            <a:r>
              <a:rPr lang="en-US" altLang="zh-CN" sz="2800" smtClean="0">
                <a:ea typeface="宋体" panose="02010600030101010101" pitchFamily="2" charset="-122"/>
              </a:rPr>
              <a:t> </a:t>
            </a:r>
            <a:r>
              <a:rPr lang="en-US" altLang="zh-CN" sz="2800" smtClean="0">
                <a:solidFill>
                  <a:srgbClr val="FF0000"/>
                </a:solidFill>
                <a:ea typeface="宋体" panose="02010600030101010101" pitchFamily="2" charset="-122"/>
              </a:rPr>
              <a:t>A</a:t>
            </a:r>
            <a:r>
              <a:rPr lang="en-US" altLang="zh-CN" sz="2800" smtClean="0">
                <a:ea typeface="宋体" panose="02010600030101010101" pitchFamily="2" charset="-122"/>
              </a:rPr>
              <a:t>: Cycle Time = 250ps, CPI = 2.0</a:t>
            </a:r>
            <a:endParaRPr lang="en-US" altLang="zh-CN" sz="2800" smtClean="0">
              <a:ea typeface="宋体" panose="02010600030101010101" pitchFamily="2" charset="-122"/>
            </a:endParaRPr>
          </a:p>
          <a:p>
            <a:pPr eaLnBrk="1" hangingPunct="1">
              <a:lnSpc>
                <a:spcPct val="90000"/>
              </a:lnSpc>
            </a:pPr>
            <a:r>
              <a:rPr lang="en-US" altLang="zh-CN" sz="2800" smtClean="0">
                <a:solidFill>
                  <a:srgbClr val="0000FF"/>
                </a:solidFill>
                <a:ea typeface="宋体" panose="02010600030101010101" pitchFamily="2" charset="-122"/>
              </a:rPr>
              <a:t>Computer B</a:t>
            </a:r>
            <a:r>
              <a:rPr lang="en-US" altLang="zh-CN" sz="2800" smtClean="0">
                <a:ea typeface="宋体" panose="02010600030101010101" pitchFamily="2" charset="-122"/>
              </a:rPr>
              <a:t>: Cycle Time = 500ps, CPI = 1.2</a:t>
            </a:r>
            <a:endParaRPr lang="en-US" altLang="zh-CN" sz="2800" smtClean="0">
              <a:ea typeface="宋体" panose="02010600030101010101" pitchFamily="2" charset="-122"/>
            </a:endParaRPr>
          </a:p>
          <a:p>
            <a:pPr eaLnBrk="1" hangingPunct="1">
              <a:lnSpc>
                <a:spcPct val="90000"/>
              </a:lnSpc>
            </a:pPr>
            <a:r>
              <a:rPr lang="en-US" altLang="zh-CN" sz="2800" smtClean="0">
                <a:ea typeface="宋体" panose="02010600030101010101" pitchFamily="2" charset="-122"/>
              </a:rPr>
              <a:t>Same ISA</a:t>
            </a:r>
            <a:endParaRPr lang="en-US" altLang="zh-CN" sz="2800" smtClean="0">
              <a:ea typeface="宋体" panose="02010600030101010101" pitchFamily="2" charset="-122"/>
            </a:endParaRPr>
          </a:p>
          <a:p>
            <a:pPr eaLnBrk="1" hangingPunct="1">
              <a:lnSpc>
                <a:spcPct val="90000"/>
              </a:lnSpc>
            </a:pPr>
            <a:r>
              <a:rPr lang="en-US" altLang="zh-CN" sz="2800" smtClean="0">
                <a:ea typeface="宋体" panose="02010600030101010101" pitchFamily="2" charset="-122"/>
              </a:rPr>
              <a:t>Which is faster, and by how much?</a:t>
            </a:r>
            <a:endParaRPr lang="en-AU" sz="2800" smtClean="0"/>
          </a:p>
        </p:txBody>
      </p:sp>
      <p:graphicFrame>
        <p:nvGraphicFramePr>
          <p:cNvPr id="8194" name="Object 4"/>
          <p:cNvGraphicFramePr>
            <a:graphicFrameLocks noChangeAspect="1"/>
          </p:cNvGraphicFramePr>
          <p:nvPr/>
        </p:nvGraphicFramePr>
        <p:xfrm>
          <a:off x="1066800" y="3141663"/>
          <a:ext cx="7034213" cy="2997200"/>
        </p:xfrm>
        <a:graphic>
          <a:graphicData uri="http://schemas.openxmlformats.org/presentationml/2006/ole">
            <mc:AlternateContent xmlns:mc="http://schemas.openxmlformats.org/markup-compatibility/2006">
              <mc:Choice xmlns:v="urn:schemas-microsoft-com:vml" Requires="v">
                <p:oleObj spid="_x0000_s46210" name="Equation" r:id="rId1" imgW="3517900" imgH="1498600" progId="Equation.3">
                  <p:embed/>
                </p:oleObj>
              </mc:Choice>
              <mc:Fallback>
                <p:oleObj name="Equation" r:id="rId1" imgW="3517900" imgH="14986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141663"/>
                        <a:ext cx="7034213" cy="29972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8" name="AutoShape 5"/>
          <p:cNvSpPr/>
          <p:nvPr/>
        </p:nvSpPr>
        <p:spPr bwMode="auto">
          <a:xfrm>
            <a:off x="7164388" y="3717925"/>
            <a:ext cx="1722437" cy="360363"/>
          </a:xfrm>
          <a:prstGeom prst="borderCallout1">
            <a:avLst>
              <a:gd name="adj1" fmla="val 31718"/>
              <a:gd name="adj2" fmla="val -4426"/>
              <a:gd name="adj3" fmla="val 48019"/>
              <a:gd name="adj4" fmla="val -55574"/>
            </a:avLst>
          </a:prstGeom>
          <a:solidFill>
            <a:schemeClr val="accent1"/>
          </a:solidFill>
          <a:ln w="9525">
            <a:solidFill>
              <a:schemeClr val="tx1"/>
            </a:solidFill>
            <a:miter lim="800000"/>
            <a:tailEnd type="triangle" w="med" len="med"/>
          </a:ln>
        </p:spPr>
        <p:txBody>
          <a:bodyPr/>
          <a:lstStyle/>
          <a:p>
            <a:pPr algn="ctr"/>
            <a:r>
              <a:rPr lang="en-US" altLang="zh-CN">
                <a:ea typeface="宋体" panose="02010600030101010101" pitchFamily="2" charset="-122"/>
              </a:rPr>
              <a:t>A is faster…</a:t>
            </a:r>
            <a:endParaRPr lang="en-AU"/>
          </a:p>
        </p:txBody>
      </p:sp>
      <p:sp>
        <p:nvSpPr>
          <p:cNvPr id="8199" name="AutoShape 6"/>
          <p:cNvSpPr/>
          <p:nvPr/>
        </p:nvSpPr>
        <p:spPr bwMode="auto">
          <a:xfrm>
            <a:off x="7164388" y="5518150"/>
            <a:ext cx="1722437" cy="360363"/>
          </a:xfrm>
          <a:prstGeom prst="borderCallout1">
            <a:avLst>
              <a:gd name="adj1" fmla="val 31718"/>
              <a:gd name="adj2" fmla="val -4426"/>
              <a:gd name="adj3" fmla="val 22468"/>
              <a:gd name="adj4" fmla="val -129403"/>
            </a:avLst>
          </a:prstGeom>
          <a:solidFill>
            <a:schemeClr val="accent1"/>
          </a:solidFill>
          <a:ln w="9525">
            <a:solidFill>
              <a:schemeClr val="tx1"/>
            </a:solidFill>
            <a:miter lim="800000"/>
            <a:tailEnd type="triangle" w="med" len="med"/>
          </a:ln>
        </p:spPr>
        <p:txBody>
          <a:bodyPr/>
          <a:lstStyle/>
          <a:p>
            <a:pPr algn="ctr"/>
            <a:r>
              <a:rPr lang="en-US" altLang="zh-CN">
                <a:ea typeface="宋体" panose="02010600030101010101" pitchFamily="2" charset="-122"/>
              </a:rPr>
              <a:t>…by this much</a:t>
            </a:r>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P spid="81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zh-CN" smtClean="0">
                <a:ea typeface="宋体" panose="02010600030101010101" pitchFamily="2" charset="-122"/>
              </a:rPr>
              <a:t>Evaluation and Grading</a:t>
            </a:r>
            <a:endParaRPr lang="en-US" altLang="zh-CN" smtClean="0">
              <a:ea typeface="宋体" panose="02010600030101010101" pitchFamily="2" charset="-122"/>
            </a:endParaRPr>
          </a:p>
        </p:txBody>
      </p:sp>
      <p:sp>
        <p:nvSpPr>
          <p:cNvPr id="6147"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E5317508-FCBE-48EB-B2E9-4E63D0429B07}" type="slidenum">
              <a:rPr lang="en-AU"/>
            </a:fld>
            <a:endParaRPr lang="en-AU"/>
          </a:p>
        </p:txBody>
      </p:sp>
      <p:sp>
        <p:nvSpPr>
          <p:cNvPr id="5" name="Rectangle 3"/>
          <p:cNvSpPr txBox="1">
            <a:spLocks noChangeArrowheads="1"/>
          </p:cNvSpPr>
          <p:nvPr/>
        </p:nvSpPr>
        <p:spPr bwMode="auto">
          <a:xfrm>
            <a:off x="684213" y="1125538"/>
            <a:ext cx="8270875" cy="5111750"/>
          </a:xfrm>
          <a:prstGeom prst="rect">
            <a:avLst/>
          </a:prstGeom>
          <a:noFill/>
          <a:ln w="9525">
            <a:noFill/>
            <a:miter lim="800000"/>
          </a:ln>
        </p:spPr>
        <p:txBody>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00150" indent="-28575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20000"/>
              </a:spcBef>
              <a:buClr>
                <a:schemeClr val="folHlink"/>
              </a:buClr>
              <a:buSzPct val="60000"/>
              <a:buFont typeface="Wingdings" panose="05000000000000000000" pitchFamily="2" charset="2"/>
              <a:buChar char="n"/>
            </a:pPr>
            <a:r>
              <a:rPr lang="en-US" altLang="zh-CN" sz="2800" dirty="0">
                <a:ea typeface="宋体" panose="02010600030101010101" pitchFamily="2" charset="-122"/>
              </a:rPr>
              <a:t>Homework Assignments </a:t>
            </a:r>
            <a:r>
              <a:rPr lang="en-US" altLang="zh-CN" sz="2800" dirty="0" smtClean="0">
                <a:ea typeface="宋体" panose="02010600030101010101" pitchFamily="2" charset="-122"/>
              </a:rPr>
              <a:t>(5): </a:t>
            </a:r>
            <a:r>
              <a:rPr lang="en-US" altLang="zh-CN" sz="2800" dirty="0" smtClean="0">
                <a:solidFill>
                  <a:srgbClr val="FF0000"/>
                </a:solidFill>
                <a:ea typeface="宋体" panose="02010600030101010101" pitchFamily="2" charset="-122"/>
              </a:rPr>
              <a:t>10</a:t>
            </a:r>
            <a:r>
              <a:rPr lang="en-US" altLang="zh-CN" sz="2800" dirty="0">
                <a:solidFill>
                  <a:srgbClr val="FF0000"/>
                </a:solidFill>
                <a:ea typeface="宋体" panose="02010600030101010101" pitchFamily="2" charset="-122"/>
              </a:rPr>
              <a:t>%</a:t>
            </a:r>
            <a:r>
              <a:rPr lang="en-US" altLang="zh-CN" sz="2800" dirty="0">
                <a:ea typeface="宋体" panose="02010600030101010101" pitchFamily="2" charset="-122"/>
              </a:rPr>
              <a:t> </a:t>
            </a:r>
            <a:endParaRPr lang="en-US" altLang="zh-CN" sz="2800" dirty="0">
              <a:ea typeface="宋体" panose="02010600030101010101" pitchFamily="2" charset="-122"/>
            </a:endParaRPr>
          </a:p>
          <a:p>
            <a:pPr>
              <a:spcBef>
                <a:spcPct val="20000"/>
              </a:spcBef>
              <a:buClr>
                <a:schemeClr val="folHlink"/>
              </a:buClr>
              <a:buSzPct val="60000"/>
              <a:buFont typeface="Wingdings" panose="05000000000000000000" pitchFamily="2" charset="2"/>
              <a:buChar char="n"/>
            </a:pPr>
            <a:r>
              <a:rPr lang="en-US" altLang="zh-CN" sz="2800" dirty="0" smtClean="0">
                <a:ea typeface="宋体" panose="02010600030101010101" pitchFamily="2" charset="-122"/>
              </a:rPr>
              <a:t>Class </a:t>
            </a:r>
            <a:r>
              <a:rPr lang="en-US" altLang="zh-CN" sz="2800" dirty="0">
                <a:ea typeface="宋体" panose="02010600030101010101" pitchFamily="2" charset="-122"/>
              </a:rPr>
              <a:t>Participation: </a:t>
            </a:r>
            <a:r>
              <a:rPr lang="en-US" altLang="zh-CN" sz="2800" dirty="0">
                <a:solidFill>
                  <a:srgbClr val="FF0000"/>
                </a:solidFill>
                <a:ea typeface="宋体" panose="02010600030101010101" pitchFamily="2" charset="-122"/>
              </a:rPr>
              <a:t>10</a:t>
            </a:r>
            <a:r>
              <a:rPr lang="en-US" altLang="zh-CN" sz="2800" dirty="0" smtClean="0">
                <a:solidFill>
                  <a:srgbClr val="FF0000"/>
                </a:solidFill>
                <a:ea typeface="宋体" panose="02010600030101010101" pitchFamily="2" charset="-122"/>
              </a:rPr>
              <a:t>%</a:t>
            </a:r>
            <a:endParaRPr lang="en-US" altLang="zh-CN" sz="2800" dirty="0" smtClean="0">
              <a:solidFill>
                <a:srgbClr val="FF0000"/>
              </a:solidFill>
              <a:ea typeface="宋体" panose="02010600030101010101" pitchFamily="2" charset="-122"/>
            </a:endParaRPr>
          </a:p>
          <a:p>
            <a:pPr marL="742950" lvl="2">
              <a:spcBef>
                <a:spcPct val="20000"/>
              </a:spcBef>
              <a:buClr>
                <a:schemeClr val="folHlink"/>
              </a:buClr>
              <a:buSzPct val="60000"/>
              <a:buFont typeface="Wingdings" panose="05000000000000000000" pitchFamily="2" charset="2"/>
              <a:buChar char="n"/>
            </a:pPr>
            <a:r>
              <a:rPr lang="en-US" altLang="zh-CN" sz="2800" dirty="0">
                <a:solidFill>
                  <a:srgbClr val="FF0000"/>
                </a:solidFill>
                <a:ea typeface="宋体" panose="02010600030101010101" pitchFamily="2" charset="-122"/>
              </a:rPr>
              <a:t> </a:t>
            </a:r>
            <a:r>
              <a:rPr lang="en-US" altLang="zh-CN" sz="2400" dirty="0" smtClean="0">
                <a:ea typeface="宋体" panose="02010600030101010101" pitchFamily="2" charset="-122"/>
              </a:rPr>
              <a:t>Quizzes (4-5): </a:t>
            </a:r>
            <a:r>
              <a:rPr lang="en-US" altLang="zh-CN" sz="2400" dirty="0" smtClean="0">
                <a:solidFill>
                  <a:srgbClr val="FF0000"/>
                </a:solidFill>
                <a:ea typeface="宋体" panose="02010600030101010101" pitchFamily="2" charset="-122"/>
              </a:rPr>
              <a:t>10%</a:t>
            </a:r>
            <a:endParaRPr lang="en-US" altLang="zh-CN" sz="2800" dirty="0">
              <a:solidFill>
                <a:srgbClr val="FF0000"/>
              </a:solidFill>
              <a:ea typeface="宋体" panose="02010600030101010101" pitchFamily="2" charset="-122"/>
            </a:endParaRPr>
          </a:p>
          <a:p>
            <a:pPr>
              <a:spcBef>
                <a:spcPct val="20000"/>
              </a:spcBef>
              <a:buClr>
                <a:schemeClr val="folHlink"/>
              </a:buClr>
              <a:buSzPct val="60000"/>
              <a:buFont typeface="Wingdings" panose="05000000000000000000" pitchFamily="2" charset="2"/>
              <a:buChar char="n"/>
            </a:pPr>
            <a:r>
              <a:rPr lang="en-US" altLang="zh-CN" sz="2800" dirty="0">
                <a:ea typeface="宋体" panose="02010600030101010101" pitchFamily="2" charset="-122"/>
              </a:rPr>
              <a:t>Examinations (closed book/notes): </a:t>
            </a:r>
            <a:r>
              <a:rPr lang="en-US" altLang="zh-CN" sz="2800" dirty="0" smtClean="0">
                <a:solidFill>
                  <a:srgbClr val="FF0000"/>
                </a:solidFill>
                <a:ea typeface="宋体" panose="02010600030101010101" pitchFamily="2" charset="-122"/>
              </a:rPr>
              <a:t>40</a:t>
            </a:r>
            <a:r>
              <a:rPr lang="en-US" altLang="zh-CN" sz="2800" dirty="0">
                <a:solidFill>
                  <a:srgbClr val="FF0000"/>
                </a:solidFill>
                <a:ea typeface="宋体" panose="02010600030101010101" pitchFamily="2" charset="-122"/>
              </a:rPr>
              <a:t>%</a:t>
            </a:r>
            <a:r>
              <a:rPr lang="en-US" altLang="zh-CN" sz="2800" dirty="0">
                <a:ea typeface="宋体" panose="02010600030101010101" pitchFamily="2" charset="-122"/>
              </a:rPr>
              <a:t> </a:t>
            </a:r>
            <a:endParaRPr lang="en-US" altLang="zh-CN" sz="2800" dirty="0">
              <a:ea typeface="宋体" panose="02010600030101010101" pitchFamily="2" charset="-122"/>
            </a:endParaRPr>
          </a:p>
          <a:p>
            <a:pPr lvl="1">
              <a:spcBef>
                <a:spcPct val="20000"/>
              </a:spcBef>
              <a:buClr>
                <a:schemeClr val="hlink"/>
              </a:buClr>
              <a:buSzPct val="55000"/>
              <a:buFont typeface="Wingdings" panose="05000000000000000000" pitchFamily="2" charset="2"/>
              <a:buChar char="n"/>
            </a:pPr>
            <a:r>
              <a:rPr lang="en-US" altLang="zh-CN" sz="2400" dirty="0" smtClean="0">
                <a:ea typeface="宋体" panose="02010600030101010101" pitchFamily="2" charset="-122"/>
              </a:rPr>
              <a:t>Comprehensive </a:t>
            </a:r>
            <a:r>
              <a:rPr lang="en-US" altLang="zh-CN" sz="2400" dirty="0">
                <a:ea typeface="宋体" panose="02010600030101010101" pitchFamily="2" charset="-122"/>
              </a:rPr>
              <a:t>Final: </a:t>
            </a:r>
            <a:r>
              <a:rPr lang="en-US" altLang="zh-CN" sz="2400" dirty="0">
                <a:solidFill>
                  <a:srgbClr val="FF0000"/>
                </a:solidFill>
                <a:ea typeface="宋体" panose="02010600030101010101" pitchFamily="2" charset="-122"/>
              </a:rPr>
              <a:t>40%</a:t>
            </a:r>
            <a:r>
              <a:rPr lang="en-US" altLang="zh-CN" sz="2400" dirty="0">
                <a:ea typeface="宋体" panose="02010600030101010101" pitchFamily="2" charset="-122"/>
              </a:rPr>
              <a:t> </a:t>
            </a:r>
            <a:endParaRPr lang="en-US" altLang="zh-CN" sz="1000" dirty="0">
              <a:ea typeface="宋体" panose="02010600030101010101" pitchFamily="2" charset="-122"/>
            </a:endParaRPr>
          </a:p>
          <a:p>
            <a:pPr marL="342900" lvl="1">
              <a:spcBef>
                <a:spcPct val="20000"/>
              </a:spcBef>
              <a:buClr>
                <a:schemeClr val="hlink"/>
              </a:buClr>
              <a:buSzPct val="55000"/>
              <a:buFont typeface="Wingdings" panose="05000000000000000000" pitchFamily="2" charset="2"/>
              <a:buChar char="n"/>
            </a:pPr>
            <a:r>
              <a:rPr lang="pt-BR" sz="2800" dirty="0">
                <a:ea typeface="宋体" panose="02010600030101010101" pitchFamily="2" charset="-122"/>
              </a:rPr>
              <a:t>Experiments: </a:t>
            </a:r>
            <a:r>
              <a:rPr lang="en-US" altLang="zh-CN" sz="2800" dirty="0" smtClean="0">
                <a:solidFill>
                  <a:srgbClr val="FF0000"/>
                </a:solidFill>
                <a:ea typeface="宋体" panose="02010600030101010101" pitchFamily="2" charset="-122"/>
              </a:rPr>
              <a:t>20%</a:t>
            </a:r>
            <a:r>
              <a:rPr lang="en-US" altLang="zh-CN" sz="2800" dirty="0" smtClean="0">
                <a:ea typeface="宋体" panose="02010600030101010101" pitchFamily="2" charset="-122"/>
              </a:rPr>
              <a:t> </a:t>
            </a:r>
            <a:r>
              <a:rPr lang="pt-BR" sz="3200" dirty="0" smtClean="0"/>
              <a:t>    </a:t>
            </a:r>
            <a:endParaRPr lang="pt-BR" sz="2800" dirty="0" smtClean="0"/>
          </a:p>
          <a:p>
            <a:pPr marL="342900" lvl="1">
              <a:spcBef>
                <a:spcPct val="20000"/>
              </a:spcBef>
              <a:buClr>
                <a:schemeClr val="hlink"/>
              </a:buClr>
              <a:buSzPct val="55000"/>
              <a:buFont typeface="Wingdings" panose="05000000000000000000" pitchFamily="2" charset="2"/>
              <a:buChar char="n"/>
            </a:pPr>
            <a:r>
              <a:rPr lang="pt-BR" sz="2800" dirty="0" smtClean="0"/>
              <a:t>Project</a:t>
            </a:r>
            <a:r>
              <a:rPr lang="pt-BR" sz="3200" dirty="0" smtClean="0"/>
              <a:t>:  </a:t>
            </a:r>
            <a:r>
              <a:rPr lang="pt-BR" sz="2800" dirty="0">
                <a:solidFill>
                  <a:srgbClr val="FF0000"/>
                </a:solidFill>
                <a:ea typeface="宋体" panose="02010600030101010101" pitchFamily="2" charset="-122"/>
              </a:rPr>
              <a:t>20%</a:t>
            </a:r>
            <a:endParaRPr lang="pt-BR" sz="2400" dirty="0">
              <a:solidFill>
                <a:srgbClr val="FF0000"/>
              </a:solidFill>
              <a:ea typeface="宋体" panose="02010600030101010101" pitchFamily="2" charset="-122"/>
            </a:endParaRPr>
          </a:p>
          <a:p>
            <a:pPr>
              <a:spcBef>
                <a:spcPct val="20000"/>
              </a:spcBef>
              <a:buClr>
                <a:schemeClr val="hlink"/>
              </a:buClr>
              <a:buSzPct val="55000"/>
              <a:buFont typeface="Wingdings" panose="05000000000000000000" pitchFamily="2" charset="2"/>
              <a:buChar char="n"/>
            </a:pPr>
            <a:r>
              <a:rPr lang="pt-BR" sz="2800" dirty="0" smtClean="0"/>
              <a:t>Grading </a:t>
            </a:r>
            <a:r>
              <a:rPr lang="pt-BR" sz="2800" dirty="0"/>
              <a:t>scale</a:t>
            </a:r>
            <a:endParaRPr lang="pt-BR" sz="2800" dirty="0"/>
          </a:p>
          <a:p>
            <a:r>
              <a:rPr lang="pt-BR" sz="2400" i="1" dirty="0"/>
              <a:t>	&gt;95% </a:t>
            </a:r>
            <a:r>
              <a:rPr lang="pt-BR" sz="2400" i="1" dirty="0">
                <a:solidFill>
                  <a:schemeClr val="tx2"/>
                </a:solidFill>
              </a:rPr>
              <a:t>A+</a:t>
            </a:r>
            <a:r>
              <a:rPr lang="pt-BR" sz="2400" i="1" dirty="0"/>
              <a:t>	80-84% </a:t>
            </a:r>
            <a:r>
              <a:rPr lang="pt-BR" sz="2400" i="1" dirty="0">
                <a:solidFill>
                  <a:srgbClr val="00B050"/>
                </a:solidFill>
              </a:rPr>
              <a:t>B+</a:t>
            </a:r>
            <a:r>
              <a:rPr lang="pt-BR" sz="2400" i="1" dirty="0"/>
              <a:t>	 65-69% </a:t>
            </a:r>
            <a:r>
              <a:rPr lang="pt-BR" sz="2400" i="1" dirty="0">
                <a:solidFill>
                  <a:srgbClr val="FFC000"/>
                </a:solidFill>
              </a:rPr>
              <a:t>C+	</a:t>
            </a:r>
            <a:r>
              <a:rPr lang="pt-BR" sz="2400" i="1" dirty="0"/>
              <a:t> &lt;40% </a:t>
            </a:r>
            <a:r>
              <a:rPr lang="pt-BR" sz="2400" i="1" dirty="0">
                <a:solidFill>
                  <a:srgbClr val="FF0000"/>
                </a:solidFill>
              </a:rPr>
              <a:t>F</a:t>
            </a:r>
            <a:endParaRPr lang="pt-BR" sz="2400" i="1" dirty="0">
              <a:solidFill>
                <a:srgbClr val="FFC000"/>
              </a:solidFill>
            </a:endParaRPr>
          </a:p>
          <a:p>
            <a:r>
              <a:rPr lang="pt-BR" sz="2400" i="1" dirty="0"/>
              <a:t>	90-94% </a:t>
            </a:r>
            <a:r>
              <a:rPr lang="pt-BR" sz="2400" i="1" dirty="0">
                <a:solidFill>
                  <a:schemeClr val="tx2"/>
                </a:solidFill>
              </a:rPr>
              <a:t>A</a:t>
            </a:r>
            <a:r>
              <a:rPr lang="pt-BR" sz="2400" i="1" dirty="0"/>
              <a:t>	75-79% </a:t>
            </a:r>
            <a:r>
              <a:rPr lang="pt-BR" sz="2400" i="1" dirty="0">
                <a:solidFill>
                  <a:srgbClr val="00B050"/>
                </a:solidFill>
              </a:rPr>
              <a:t>B</a:t>
            </a:r>
            <a:r>
              <a:rPr lang="pt-BR" sz="2400" i="1" dirty="0"/>
              <a:t>	55-64% </a:t>
            </a:r>
            <a:r>
              <a:rPr lang="pt-BR" sz="2400" i="1" dirty="0">
                <a:solidFill>
                  <a:srgbClr val="FFC000"/>
                </a:solidFill>
              </a:rPr>
              <a:t>C</a:t>
            </a:r>
            <a:endParaRPr lang="pt-BR" sz="2400" i="1" dirty="0">
              <a:solidFill>
                <a:srgbClr val="FFC000"/>
              </a:solidFill>
            </a:endParaRPr>
          </a:p>
          <a:p>
            <a:r>
              <a:rPr lang="pt-BR" sz="2400" i="1" dirty="0"/>
              <a:t>	85-89% </a:t>
            </a:r>
            <a:r>
              <a:rPr lang="pt-BR" sz="2400" i="1" dirty="0">
                <a:solidFill>
                  <a:schemeClr val="tx2"/>
                </a:solidFill>
              </a:rPr>
              <a:t>A-</a:t>
            </a:r>
            <a:r>
              <a:rPr lang="pt-BR" sz="2400" i="1" dirty="0"/>
              <a:t>	70-74% </a:t>
            </a:r>
            <a:r>
              <a:rPr lang="pt-BR" sz="2400" i="1" dirty="0">
                <a:solidFill>
                  <a:srgbClr val="00B050"/>
                </a:solidFill>
              </a:rPr>
              <a:t>B-</a:t>
            </a:r>
            <a:r>
              <a:rPr lang="pt-BR" sz="2400" i="1" dirty="0"/>
              <a:t>	40-55% </a:t>
            </a:r>
            <a:r>
              <a:rPr lang="pt-BR" sz="2400" i="1" dirty="0">
                <a:solidFill>
                  <a:srgbClr val="FF0000"/>
                </a:solidFill>
              </a:rPr>
              <a:t>D</a:t>
            </a:r>
            <a:endParaRPr lang="pt-BR" sz="2400" dirty="0"/>
          </a:p>
          <a:p>
            <a:pPr>
              <a:spcBef>
                <a:spcPct val="20000"/>
              </a:spcBef>
              <a:buClr>
                <a:schemeClr val="hlink"/>
              </a:buClr>
              <a:buSzPct val="55000"/>
              <a:buFont typeface="Wingdings" panose="05000000000000000000" pitchFamily="2" charset="2"/>
              <a:buChar char="n"/>
            </a:pPr>
            <a:endParaRPr lang="en-US" altLang="zh-CN" sz="2400" dirty="0">
              <a:ea typeface="宋体" panose="02010600030101010101" pitchFamily="2" charset="-122"/>
            </a:endParaRPr>
          </a:p>
          <a:p>
            <a:pPr>
              <a:spcBef>
                <a:spcPct val="20000"/>
              </a:spcBef>
              <a:buClr>
                <a:schemeClr val="hlink"/>
              </a:buClr>
              <a:buSzPct val="55000"/>
            </a:pPr>
            <a:endParaRPr lang="en-US" altLang="zh-CN" sz="2800" dirty="0">
              <a:ea typeface="宋体" panose="02010600030101010101" pitchFamily="2" charset="-122"/>
            </a:endParaRPr>
          </a:p>
          <a:p>
            <a:pPr>
              <a:spcBef>
                <a:spcPct val="20000"/>
              </a:spcBef>
              <a:buClr>
                <a:schemeClr val="folHlink"/>
              </a:buClr>
              <a:buSzPct val="60000"/>
              <a:buFont typeface="Wingdings" panose="05000000000000000000" pitchFamily="2" charset="2"/>
              <a:buChar char="n"/>
            </a:pPr>
            <a:endParaRPr lang="en-US" altLang="zh-CN" sz="3200" dirty="0">
              <a:ea typeface="宋体" panose="02010600030101010101" pitchFamily="2" charset="-122"/>
            </a:endParaRPr>
          </a:p>
          <a:p>
            <a:pPr lvl="3" eaLnBrk="1" hangingPunct="1">
              <a:spcBef>
                <a:spcPct val="20000"/>
              </a:spcBef>
              <a:buClr>
                <a:schemeClr val="accent2"/>
              </a:buClr>
              <a:buSzPct val="55000"/>
              <a:buFont typeface="Wingdings" panose="05000000000000000000" pitchFamily="2" charset="2"/>
              <a:buNone/>
            </a:pPr>
            <a:r>
              <a:rPr lang="en-US" altLang="zh-CN" sz="2000" dirty="0">
                <a:ea typeface="宋体" panose="02010600030101010101" pitchFamily="2" charset="-122"/>
              </a:rPr>
              <a:t> </a:t>
            </a:r>
            <a:endParaRPr lang="en-US" altLang="zh-CN" sz="2000" dirty="0">
              <a:ea typeface="宋体" panose="02010600030101010101" pitchFamily="2" charset="-122"/>
            </a:endParaRPr>
          </a:p>
          <a:p>
            <a:pPr lvl="1" eaLnBrk="1" hangingPunct="1">
              <a:spcBef>
                <a:spcPct val="20000"/>
              </a:spcBef>
              <a:buClr>
                <a:schemeClr val="hlink"/>
              </a:buClr>
              <a:buSzPct val="55000"/>
              <a:buFont typeface="Wingdings" panose="05000000000000000000" pitchFamily="2" charset="2"/>
              <a:buChar char="n"/>
            </a:pPr>
            <a:endParaRPr lang="en-US" altLang="zh-CN" sz="2800" dirty="0">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3135A82F-8E50-4F26-935E-42E9A3981BF8}" type="slidenum">
              <a:rPr lang="en-AU"/>
            </a:fld>
            <a:endParaRPr lang="en-AU"/>
          </a:p>
        </p:txBody>
      </p:sp>
      <p:sp>
        <p:nvSpPr>
          <p:cNvPr id="4710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CPI in More Detail</a:t>
            </a:r>
            <a:endParaRPr lang="en-AU" smtClean="0"/>
          </a:p>
        </p:txBody>
      </p:sp>
      <p:sp>
        <p:nvSpPr>
          <p:cNvPr id="47108" name="Rectangle 3"/>
          <p:cNvSpPr>
            <a:spLocks noGrp="1" noChangeArrowheads="1"/>
          </p:cNvSpPr>
          <p:nvPr>
            <p:ph type="body" idx="1"/>
          </p:nvPr>
        </p:nvSpPr>
        <p:spPr>
          <a:xfrm>
            <a:off x="684213" y="1125538"/>
            <a:ext cx="8270875" cy="1228725"/>
          </a:xfrm>
        </p:spPr>
        <p:txBody>
          <a:bodyPr/>
          <a:lstStyle/>
          <a:p>
            <a:pPr eaLnBrk="1" hangingPunct="1"/>
            <a:r>
              <a:rPr lang="en-US" altLang="zh-CN" smtClean="0">
                <a:ea typeface="宋体" panose="02010600030101010101" pitchFamily="2" charset="-122"/>
              </a:rPr>
              <a:t>If different instruction classes take different numbers of cycles</a:t>
            </a:r>
            <a:endParaRPr lang="en-AU" smtClean="0"/>
          </a:p>
        </p:txBody>
      </p:sp>
      <p:graphicFrame>
        <p:nvGraphicFramePr>
          <p:cNvPr id="47109" name="Object 4"/>
          <p:cNvGraphicFramePr>
            <a:graphicFrameLocks noChangeAspect="1"/>
          </p:cNvGraphicFramePr>
          <p:nvPr/>
        </p:nvGraphicFramePr>
        <p:xfrm>
          <a:off x="1436688" y="2420938"/>
          <a:ext cx="6427787" cy="949325"/>
        </p:xfrm>
        <a:graphic>
          <a:graphicData uri="http://schemas.openxmlformats.org/presentationml/2006/ole">
            <mc:AlternateContent xmlns:mc="http://schemas.openxmlformats.org/markup-compatibility/2006">
              <mc:Choice xmlns:v="urn:schemas-microsoft-com:vml" Requires="v">
                <p:oleObj spid="_x0000_s47358" name="Equation" r:id="rId1" imgW="2921000" imgH="431800" progId="Equation.3">
                  <p:embed/>
                </p:oleObj>
              </mc:Choice>
              <mc:Fallback>
                <p:oleObj name="Equation" r:id="rId1" imgW="2921000" imgH="4318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688" y="2420938"/>
                        <a:ext cx="6427787" cy="94932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3" name="Rectangle 5"/>
          <p:cNvSpPr>
            <a:spLocks noChangeArrowheads="1"/>
          </p:cNvSpPr>
          <p:nvPr/>
        </p:nvSpPr>
        <p:spPr bwMode="auto">
          <a:xfrm>
            <a:off x="1182688" y="357346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en-US" altLang="zh-CN" sz="3200">
                <a:ea typeface="宋体" panose="02010600030101010101" pitchFamily="2" charset="-122"/>
              </a:rPr>
              <a:t>Weighted average CPI</a:t>
            </a:r>
            <a:endParaRPr lang="en-AU" sz="3200"/>
          </a:p>
        </p:txBody>
      </p:sp>
      <p:graphicFrame>
        <p:nvGraphicFramePr>
          <p:cNvPr id="9219" name="Object 6"/>
          <p:cNvGraphicFramePr>
            <a:graphicFrameLocks noChangeAspect="1"/>
          </p:cNvGraphicFramePr>
          <p:nvPr/>
        </p:nvGraphicFramePr>
        <p:xfrm>
          <a:off x="588963" y="4292600"/>
          <a:ext cx="8105775" cy="949325"/>
        </p:xfrm>
        <a:graphic>
          <a:graphicData uri="http://schemas.openxmlformats.org/presentationml/2006/ole">
            <mc:AlternateContent xmlns:mc="http://schemas.openxmlformats.org/markup-compatibility/2006">
              <mc:Choice xmlns:v="urn:schemas-microsoft-com:vml" Requires="v">
                <p:oleObj spid="_x0000_s47359" name="Equation" r:id="rId3" imgW="3683000" imgH="431800" progId="Equation.3">
                  <p:embed/>
                </p:oleObj>
              </mc:Choice>
              <mc:Fallback>
                <p:oleObj name="Equation" r:id="rId3" imgW="3683000" imgH="431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63" y="4292600"/>
                        <a:ext cx="8105775" cy="94932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4" name="AutoShape 7"/>
          <p:cNvSpPr/>
          <p:nvPr/>
        </p:nvSpPr>
        <p:spPr bwMode="auto">
          <a:xfrm rot="5400000">
            <a:off x="6947694" y="4293394"/>
            <a:ext cx="215900" cy="2376488"/>
          </a:xfrm>
          <a:prstGeom prst="rightBrace">
            <a:avLst>
              <a:gd name="adj1" fmla="val 91728"/>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a:p>
        </p:txBody>
      </p:sp>
      <p:sp>
        <p:nvSpPr>
          <p:cNvPr id="9225" name="Text Box 8"/>
          <p:cNvSpPr txBox="1">
            <a:spLocks noChangeArrowheads="1"/>
          </p:cNvSpPr>
          <p:nvPr/>
        </p:nvSpPr>
        <p:spPr bwMode="auto">
          <a:xfrm>
            <a:off x="5994400" y="5649913"/>
            <a:ext cx="2085975" cy="376237"/>
          </a:xfrm>
          <a:prstGeom prst="rect">
            <a:avLst/>
          </a:prstGeom>
          <a:solidFill>
            <a:schemeClr val="accent1"/>
          </a:solidFill>
          <a:ln w="9525">
            <a:solidFill>
              <a:schemeClr val="tx1"/>
            </a:solidFill>
            <a:miter lim="800000"/>
          </a:ln>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a:ea typeface="宋体" panose="02010600030101010101" pitchFamily="2" charset="-122"/>
              </a:rPr>
              <a:t>Relative frequency</a:t>
            </a:r>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p:bldP spid="92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C35AFBBB-9A00-47D4-90F5-E099286DD216}" type="slidenum">
              <a:rPr lang="en-AU"/>
            </a:fld>
            <a:endParaRPr lang="en-AU"/>
          </a:p>
        </p:txBody>
      </p:sp>
      <p:sp>
        <p:nvSpPr>
          <p:cNvPr id="4813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CPI Example</a:t>
            </a:r>
            <a:endParaRPr lang="en-AU" smtClean="0"/>
          </a:p>
        </p:txBody>
      </p:sp>
      <p:sp>
        <p:nvSpPr>
          <p:cNvPr id="48132" name="Rectangle 3"/>
          <p:cNvSpPr>
            <a:spLocks noGrp="1" noChangeArrowheads="1"/>
          </p:cNvSpPr>
          <p:nvPr>
            <p:ph type="body" idx="1"/>
          </p:nvPr>
        </p:nvSpPr>
        <p:spPr>
          <a:xfrm>
            <a:off x="684213" y="1125538"/>
            <a:ext cx="8270875" cy="996950"/>
          </a:xfrm>
        </p:spPr>
        <p:txBody>
          <a:bodyPr/>
          <a:lstStyle/>
          <a:p>
            <a:pPr eaLnBrk="1" hangingPunct="1">
              <a:lnSpc>
                <a:spcPct val="90000"/>
              </a:lnSpc>
            </a:pPr>
            <a:r>
              <a:rPr lang="en-US" altLang="zh-CN" sz="2800" smtClean="0">
                <a:ea typeface="宋体" panose="02010600030101010101" pitchFamily="2" charset="-122"/>
              </a:rPr>
              <a:t>Alternative compiled code sequences using instructions in classes A, B, C. </a:t>
            </a:r>
            <a:r>
              <a:rPr lang="en-US" altLang="zh-CN" sz="2800" smtClean="0">
                <a:solidFill>
                  <a:srgbClr val="FF0000"/>
                </a:solidFill>
                <a:ea typeface="宋体" panose="02010600030101010101" pitchFamily="2" charset="-122"/>
              </a:rPr>
              <a:t>What is avg. CPI?</a:t>
            </a:r>
            <a:endParaRPr lang="en-AU" sz="2800" smtClean="0">
              <a:solidFill>
                <a:srgbClr val="FF0000"/>
              </a:solidFill>
            </a:endParaRPr>
          </a:p>
        </p:txBody>
      </p:sp>
      <p:graphicFrame>
        <p:nvGraphicFramePr>
          <p:cNvPr id="321576" name="Group 40"/>
          <p:cNvGraphicFramePr>
            <a:graphicFrameLocks noGrp="1"/>
          </p:cNvGraphicFramePr>
          <p:nvPr/>
        </p:nvGraphicFramePr>
        <p:xfrm>
          <a:off x="1619250" y="2276475"/>
          <a:ext cx="6600825" cy="1593850"/>
        </p:xfrm>
        <a:graphic>
          <a:graphicData uri="http://schemas.openxmlformats.org/drawingml/2006/table">
            <a:tbl>
              <a:tblPr/>
              <a:tblGrid>
                <a:gridCol w="2520950"/>
                <a:gridCol w="1368425"/>
                <a:gridCol w="1368425"/>
                <a:gridCol w="1343025"/>
              </a:tblGrid>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Class</a:t>
                      </a:r>
                      <a:endParaRPr kumimoji="0" lang="en-AU" sz="2000" b="1" i="0" u="none" strike="noStrike" cap="none" normalizeH="0" baseline="0" smtClean="0">
                        <a:ln>
                          <a:noFill/>
                        </a:ln>
                        <a:solidFill>
                          <a:schemeClr val="tx1"/>
                        </a:solidFill>
                        <a:effectLst/>
                        <a:latin typeface="Arial" panose="020B0604020202020204" pitchFamily="34"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endParaRPr kumimoji="0" lang="en-AU" sz="2000" b="1"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endParaRPr kumimoji="0" lang="en-AU" sz="2000" b="1"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endParaRPr kumimoji="0" lang="en-AU" sz="2000" b="1"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CPI for class</a:t>
                      </a:r>
                      <a:endParaRPr kumimoji="0" lang="en-AU"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AU"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AU"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endParaRPr kumimoji="0" lang="en-AU"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IC in sequence 1</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AU"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AU"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AU"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3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IC in sequence 2</a:t>
                      </a:r>
                      <a:endParaRPr kumimoji="0" lang="en-AU"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endParaRPr kumimoji="0" lang="en-AU"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AU"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AU"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1232" name="Rectangle 31"/>
          <p:cNvSpPr>
            <a:spLocks noChangeArrowheads="1"/>
          </p:cNvSpPr>
          <p:nvPr/>
        </p:nvSpPr>
        <p:spPr bwMode="auto">
          <a:xfrm>
            <a:off x="539750" y="4076700"/>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en-US" altLang="zh-CN" sz="2800" dirty="0">
                <a:solidFill>
                  <a:srgbClr val="0000FF"/>
                </a:solidFill>
                <a:ea typeface="宋体" panose="02010600030101010101" pitchFamily="2" charset="-122"/>
              </a:rPr>
              <a:t>Sequence 1:</a:t>
            </a:r>
            <a:r>
              <a:rPr lang="en-US" altLang="zh-CN" sz="2800" dirty="0">
                <a:ea typeface="宋体" panose="02010600030101010101" pitchFamily="2" charset="-122"/>
              </a:rPr>
              <a:t> IC = 5</a:t>
            </a:r>
            <a:endParaRPr lang="en-US" altLang="zh-CN" sz="2800" dirty="0">
              <a:ea typeface="宋体" panose="02010600030101010101" pitchFamily="2" charset="-122"/>
            </a:endParaRPr>
          </a:p>
          <a:p>
            <a:pPr marL="742950" lvl="1" indent="-285750" eaLnBrk="1" hangingPunct="1">
              <a:spcBef>
                <a:spcPct val="20000"/>
              </a:spcBef>
              <a:buClr>
                <a:schemeClr val="hlink"/>
              </a:buClr>
              <a:buSzPct val="55000"/>
              <a:buFont typeface="Wingdings" panose="05000000000000000000" pitchFamily="2" charset="2"/>
              <a:buChar char="n"/>
            </a:pPr>
            <a:r>
              <a:rPr lang="en-US" altLang="zh-CN" sz="2400" dirty="0">
                <a:ea typeface="宋体" panose="02010600030101010101" pitchFamily="2" charset="-122"/>
              </a:rPr>
              <a:t>Clock Cycles</a:t>
            </a:r>
            <a:br>
              <a:rPr lang="en-US" altLang="zh-CN" sz="2400" dirty="0">
                <a:ea typeface="宋体" panose="02010600030101010101" pitchFamily="2" charset="-122"/>
              </a:rPr>
            </a:br>
            <a:r>
              <a:rPr lang="en-US" altLang="zh-CN" sz="2400" dirty="0">
                <a:ea typeface="宋体" panose="02010600030101010101" pitchFamily="2" charset="-122"/>
              </a:rPr>
              <a:t>= 2×1 + 1×2 + 2×3</a:t>
            </a:r>
            <a:br>
              <a:rPr lang="en-US" altLang="zh-CN" sz="2400" dirty="0">
                <a:ea typeface="宋体" panose="02010600030101010101" pitchFamily="2" charset="-122"/>
              </a:rPr>
            </a:br>
            <a:r>
              <a:rPr lang="en-US" altLang="zh-CN" sz="2400" dirty="0">
                <a:ea typeface="宋体" panose="02010600030101010101" pitchFamily="2" charset="-122"/>
              </a:rPr>
              <a:t>= 10</a:t>
            </a:r>
            <a:endParaRPr lang="en-US" altLang="zh-CN" sz="2400" dirty="0">
              <a:ea typeface="宋体" panose="02010600030101010101" pitchFamily="2" charset="-122"/>
            </a:endParaRPr>
          </a:p>
          <a:p>
            <a:pPr marL="742950" lvl="1" indent="-285750" eaLnBrk="1" hangingPunct="1">
              <a:spcBef>
                <a:spcPct val="20000"/>
              </a:spcBef>
              <a:buClr>
                <a:schemeClr val="hlink"/>
              </a:buClr>
              <a:buSzPct val="55000"/>
              <a:buFont typeface="Wingdings" panose="05000000000000000000" pitchFamily="2" charset="2"/>
              <a:buChar char="n"/>
            </a:pPr>
            <a:r>
              <a:rPr lang="en-US" altLang="zh-CN" sz="2400" dirty="0">
                <a:ea typeface="宋体" panose="02010600030101010101" pitchFamily="2" charset="-122"/>
              </a:rPr>
              <a:t>Avg. CPI = 10/5 = 2.0</a:t>
            </a:r>
            <a:endParaRPr lang="en-US" altLang="zh-CN" sz="2400" dirty="0">
              <a:ea typeface="宋体" panose="02010600030101010101" pitchFamily="2" charset="-122"/>
            </a:endParaRPr>
          </a:p>
        </p:txBody>
      </p:sp>
      <p:sp>
        <p:nvSpPr>
          <p:cNvPr id="51233" name="Rectangle 32"/>
          <p:cNvSpPr>
            <a:spLocks noChangeArrowheads="1"/>
          </p:cNvSpPr>
          <p:nvPr/>
        </p:nvSpPr>
        <p:spPr bwMode="auto">
          <a:xfrm>
            <a:off x="4787900" y="4076700"/>
            <a:ext cx="3887788"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en-US" altLang="zh-CN" sz="2800">
                <a:solidFill>
                  <a:srgbClr val="0000FF"/>
                </a:solidFill>
                <a:ea typeface="宋体" panose="02010600030101010101" pitchFamily="2" charset="-122"/>
              </a:rPr>
              <a:t>Sequence 2: </a:t>
            </a:r>
            <a:r>
              <a:rPr lang="en-US" altLang="zh-CN" sz="2800">
                <a:ea typeface="宋体" panose="02010600030101010101" pitchFamily="2" charset="-122"/>
              </a:rPr>
              <a:t>IC = 6</a:t>
            </a:r>
            <a:endParaRPr lang="en-US" altLang="zh-CN" sz="2800">
              <a:ea typeface="宋体" panose="02010600030101010101" pitchFamily="2" charset="-122"/>
            </a:endParaRPr>
          </a:p>
          <a:p>
            <a:pPr marL="742950" lvl="1" indent="-285750" eaLnBrk="1" hangingPunct="1">
              <a:spcBef>
                <a:spcPct val="20000"/>
              </a:spcBef>
              <a:buClr>
                <a:schemeClr val="hlink"/>
              </a:buClr>
              <a:buSzPct val="55000"/>
              <a:buFont typeface="Wingdings" panose="05000000000000000000" pitchFamily="2" charset="2"/>
              <a:buChar char="n"/>
            </a:pPr>
            <a:r>
              <a:rPr lang="en-US" altLang="zh-CN" sz="2400">
                <a:ea typeface="宋体" panose="02010600030101010101" pitchFamily="2" charset="-122"/>
              </a:rPr>
              <a:t>Clock Cycles</a:t>
            </a:r>
            <a:br>
              <a:rPr lang="en-US" altLang="zh-CN" sz="2400">
                <a:ea typeface="宋体" panose="02010600030101010101" pitchFamily="2" charset="-122"/>
              </a:rPr>
            </a:br>
            <a:r>
              <a:rPr lang="en-US" altLang="zh-CN" sz="2400">
                <a:ea typeface="宋体" panose="02010600030101010101" pitchFamily="2" charset="-122"/>
              </a:rPr>
              <a:t>= 4×1 + 1×2 + 1×3</a:t>
            </a:r>
            <a:br>
              <a:rPr lang="en-US" altLang="zh-CN" sz="2400">
                <a:ea typeface="宋体" panose="02010600030101010101" pitchFamily="2" charset="-122"/>
              </a:rPr>
            </a:br>
            <a:r>
              <a:rPr lang="en-US" altLang="zh-CN" sz="2400">
                <a:ea typeface="宋体" panose="02010600030101010101" pitchFamily="2" charset="-122"/>
              </a:rPr>
              <a:t>= 9</a:t>
            </a:r>
            <a:endParaRPr lang="en-US" altLang="zh-CN" sz="2400">
              <a:ea typeface="宋体" panose="02010600030101010101" pitchFamily="2" charset="-122"/>
            </a:endParaRPr>
          </a:p>
          <a:p>
            <a:pPr marL="742950" lvl="1" indent="-285750" eaLnBrk="1" hangingPunct="1">
              <a:spcBef>
                <a:spcPct val="20000"/>
              </a:spcBef>
              <a:buClr>
                <a:schemeClr val="hlink"/>
              </a:buClr>
              <a:buSzPct val="55000"/>
              <a:buFont typeface="Wingdings" panose="05000000000000000000" pitchFamily="2" charset="2"/>
              <a:buChar char="n"/>
            </a:pPr>
            <a:r>
              <a:rPr lang="en-US" altLang="zh-CN" sz="2400">
                <a:ea typeface="宋体" panose="02010600030101010101" pitchFamily="2" charset="-122"/>
              </a:rPr>
              <a:t>Avg. CPI = 9/6 = 1.5</a:t>
            </a:r>
            <a:endParaRPr lang="en-US" altLang="zh-CN" sz="24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3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C385B0CE-1421-47C3-B70C-DC607524EDC4}" type="slidenum">
              <a:rPr lang="en-AU"/>
            </a:fld>
            <a:endParaRPr lang="en-AU"/>
          </a:p>
        </p:txBody>
      </p:sp>
      <p:sp>
        <p:nvSpPr>
          <p:cNvPr id="49155" name="Rectangle 2"/>
          <p:cNvSpPr>
            <a:spLocks noGrp="1" noChangeArrowheads="1"/>
          </p:cNvSpPr>
          <p:nvPr>
            <p:ph type="title"/>
          </p:nvPr>
        </p:nvSpPr>
        <p:spPr/>
        <p:txBody>
          <a:bodyPr/>
          <a:lstStyle/>
          <a:p>
            <a:pPr eaLnBrk="1" hangingPunct="1"/>
            <a:r>
              <a:rPr lang="en-AU" smtClean="0"/>
              <a:t>Performance Summary</a:t>
            </a:r>
            <a:endParaRPr lang="en-AU" smtClean="0"/>
          </a:p>
        </p:txBody>
      </p:sp>
      <p:sp>
        <p:nvSpPr>
          <p:cNvPr id="49156" name="Text Box 4"/>
          <p:cNvSpPr txBox="1">
            <a:spLocks noChangeArrowheads="1"/>
          </p:cNvSpPr>
          <p:nvPr/>
        </p:nvSpPr>
        <p:spPr bwMode="auto">
          <a:xfrm>
            <a:off x="684213" y="928688"/>
            <a:ext cx="2865437" cy="4619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a:solidFill>
                  <a:srgbClr val="FF0000"/>
                </a:solidFill>
                <a:latin typeface="Arial Black" panose="020B0A04020102020204" pitchFamily="34" charset="0"/>
                <a:ea typeface="宋体" panose="02010600030101010101" pitchFamily="2" charset="-122"/>
              </a:rPr>
              <a:t>The BIG Picture</a:t>
            </a:r>
            <a:endParaRPr lang="en-US" altLang="zh-CN" sz="2400" b="1">
              <a:solidFill>
                <a:srgbClr val="FF0000"/>
              </a:solidFill>
              <a:latin typeface="Arial Black" panose="020B0A04020102020204" pitchFamily="34" charset="0"/>
              <a:ea typeface="宋体" panose="02010600030101010101" pitchFamily="2" charset="-122"/>
            </a:endParaRPr>
          </a:p>
        </p:txBody>
      </p:sp>
      <p:graphicFrame>
        <p:nvGraphicFramePr>
          <p:cNvPr id="49157" name="Object 5"/>
          <p:cNvGraphicFramePr>
            <a:graphicFrameLocks noChangeAspect="1"/>
          </p:cNvGraphicFramePr>
          <p:nvPr/>
        </p:nvGraphicFramePr>
        <p:xfrm>
          <a:off x="827088" y="1357313"/>
          <a:ext cx="7848600" cy="920750"/>
        </p:xfrm>
        <a:graphic>
          <a:graphicData uri="http://schemas.openxmlformats.org/presentationml/2006/ole">
            <mc:AlternateContent xmlns:mc="http://schemas.openxmlformats.org/markup-compatibility/2006">
              <mc:Choice xmlns:v="urn:schemas-microsoft-com:vml" Requires="v">
                <p:oleObj spid="_x0000_s49334" name="Equation" r:id="rId1" imgW="3568700" imgH="419100" progId="Equation.3">
                  <p:embed/>
                </p:oleObj>
              </mc:Choice>
              <mc:Fallback>
                <p:oleObj name="Equation" r:id="rId1" imgW="3568700" imgH="4191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357313"/>
                        <a:ext cx="7848600" cy="92075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Group 4"/>
          <p:cNvGraphicFramePr>
            <a:graphicFrameLocks noGrp="1"/>
          </p:cNvGraphicFramePr>
          <p:nvPr/>
        </p:nvGraphicFramePr>
        <p:xfrm>
          <a:off x="1447800" y="2413000"/>
          <a:ext cx="6477000" cy="3984046"/>
        </p:xfrm>
        <a:graphic>
          <a:graphicData uri="http://schemas.openxmlformats.org/drawingml/2006/table">
            <a:tbl>
              <a:tblPr/>
              <a:tblGrid>
                <a:gridCol w="1981200"/>
                <a:gridCol w="1498600"/>
                <a:gridCol w="1498600"/>
                <a:gridCol w="1498600"/>
              </a:tblGrid>
              <a:tr h="6397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Instruction_count</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CPI</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clock_cycle</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515938">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Algorithm</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Programming language</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5938">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Compiler</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5938">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ISA</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Core organization</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5938">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Technology</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29" marB="4572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marT="45729" marB="4572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1" name="Text Box 46"/>
          <p:cNvSpPr txBox="1">
            <a:spLocks noChangeArrowheads="1"/>
          </p:cNvSpPr>
          <p:nvPr/>
        </p:nvSpPr>
        <p:spPr bwMode="auto">
          <a:xfrm>
            <a:off x="6934200" y="5961063"/>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22" name="Text Box 47"/>
          <p:cNvSpPr txBox="1">
            <a:spLocks noChangeArrowheads="1"/>
          </p:cNvSpPr>
          <p:nvPr/>
        </p:nvSpPr>
        <p:spPr bwMode="auto">
          <a:xfrm>
            <a:off x="6934200" y="5389563"/>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23" name="Text Box 48"/>
          <p:cNvSpPr txBox="1">
            <a:spLocks noChangeArrowheads="1"/>
          </p:cNvSpPr>
          <p:nvPr/>
        </p:nvSpPr>
        <p:spPr bwMode="auto">
          <a:xfrm>
            <a:off x="5486400" y="5389563"/>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24" name="Text Box 49"/>
          <p:cNvSpPr txBox="1">
            <a:spLocks noChangeArrowheads="1"/>
          </p:cNvSpPr>
          <p:nvPr/>
        </p:nvSpPr>
        <p:spPr bwMode="auto">
          <a:xfrm>
            <a:off x="5486400" y="4857750"/>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25" name="Text Box 50"/>
          <p:cNvSpPr txBox="1">
            <a:spLocks noChangeArrowheads="1"/>
          </p:cNvSpPr>
          <p:nvPr/>
        </p:nvSpPr>
        <p:spPr bwMode="auto">
          <a:xfrm>
            <a:off x="3962400" y="4857750"/>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26" name="Text Box 51"/>
          <p:cNvSpPr txBox="1">
            <a:spLocks noChangeArrowheads="1"/>
          </p:cNvSpPr>
          <p:nvPr/>
        </p:nvSpPr>
        <p:spPr bwMode="auto">
          <a:xfrm>
            <a:off x="3962400" y="4286250"/>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27" name="Text Box 52"/>
          <p:cNvSpPr txBox="1">
            <a:spLocks noChangeArrowheads="1"/>
          </p:cNvSpPr>
          <p:nvPr/>
        </p:nvSpPr>
        <p:spPr bwMode="auto">
          <a:xfrm>
            <a:off x="5486400" y="4291013"/>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28" name="Text Box 53"/>
          <p:cNvSpPr txBox="1">
            <a:spLocks noChangeArrowheads="1"/>
          </p:cNvSpPr>
          <p:nvPr/>
        </p:nvSpPr>
        <p:spPr bwMode="auto">
          <a:xfrm>
            <a:off x="3962400" y="3717925"/>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29" name="Text Box 54"/>
          <p:cNvSpPr txBox="1">
            <a:spLocks noChangeArrowheads="1"/>
          </p:cNvSpPr>
          <p:nvPr/>
        </p:nvSpPr>
        <p:spPr bwMode="auto">
          <a:xfrm>
            <a:off x="3962400" y="3092450"/>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30" name="Text Box 55"/>
          <p:cNvSpPr txBox="1">
            <a:spLocks noChangeArrowheads="1"/>
          </p:cNvSpPr>
          <p:nvPr/>
        </p:nvSpPr>
        <p:spPr bwMode="auto">
          <a:xfrm>
            <a:off x="5486400" y="3717925"/>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31" name="Text Box 56"/>
          <p:cNvSpPr txBox="1">
            <a:spLocks noChangeArrowheads="1"/>
          </p:cNvSpPr>
          <p:nvPr/>
        </p:nvSpPr>
        <p:spPr bwMode="auto">
          <a:xfrm>
            <a:off x="5486400" y="3092450"/>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
        <p:nvSpPr>
          <p:cNvPr id="32" name="Text Box 57"/>
          <p:cNvSpPr txBox="1">
            <a:spLocks noChangeArrowheads="1"/>
          </p:cNvSpPr>
          <p:nvPr/>
        </p:nvSpPr>
        <p:spPr bwMode="auto">
          <a:xfrm>
            <a:off x="6934200" y="4857750"/>
            <a:ext cx="381000" cy="396875"/>
          </a:xfrm>
          <a:prstGeom prst="rect">
            <a:avLst/>
          </a:prstGeom>
          <a:noFill/>
          <a:ln w="12700">
            <a:noFill/>
            <a:miter lim="800000"/>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sz="2000" b="1">
                <a:solidFill>
                  <a:srgbClr val="FF0000"/>
                </a:solidFill>
                <a:ea typeface="宋体" panose="02010600030101010101" pitchFamily="2" charset="-122"/>
              </a:rPr>
              <a:t>X</a:t>
            </a:r>
            <a:endParaRPr lang="en-US" altLang="zh-CN" sz="200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iterate type="wd">
                                    <p:tmPct val="100000"/>
                                  </p:iterate>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3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2" dur="3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iterate type="wd">
                                    <p:tmPct val="100000"/>
                                  </p:iterate>
                                  <p:childTnLst>
                                    <p:set>
                                      <p:cBhvr>
                                        <p:cTn id="16" dur="1" fill="hold">
                                          <p:stCondLst>
                                            <p:cond delay="0"/>
                                          </p:stCondLst>
                                        </p:cTn>
                                        <p:tgtEl>
                                          <p:spTgt spid="23">
                                            <p:txEl>
                                              <p:pRg st="0" end="0"/>
                                            </p:txEl>
                                          </p:spTgt>
                                        </p:tgtEl>
                                        <p:attrNameLst>
                                          <p:attrName>style.visibility</p:attrName>
                                        </p:attrNameLst>
                                      </p:cBhvr>
                                      <p:to>
                                        <p:strVal val="visible"/>
                                      </p:to>
                                    </p:set>
                                    <p:anim calcmode="lin" valueType="num">
                                      <p:cBhvr additive="base">
                                        <p:cTn id="17" dur="3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18" dur="3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iterate type="wd">
                                    <p:tmPct val="100000"/>
                                  </p:iterate>
                                  <p:childTnLst>
                                    <p:set>
                                      <p:cBhvr>
                                        <p:cTn id="22" dur="1" fill="hold">
                                          <p:stCondLst>
                                            <p:cond delay="0"/>
                                          </p:stCondLst>
                                        </p:cTn>
                                        <p:tgtEl>
                                          <p:spTgt spid="22">
                                            <p:txEl>
                                              <p:pRg st="0" end="0"/>
                                            </p:txEl>
                                          </p:spTgt>
                                        </p:tgtEl>
                                        <p:attrNameLst>
                                          <p:attrName>style.visibility</p:attrName>
                                        </p:attrNameLst>
                                      </p:cBhvr>
                                      <p:to>
                                        <p:strVal val="visible"/>
                                      </p:to>
                                    </p:set>
                                    <p:anim calcmode="lin" valueType="num">
                                      <p:cBhvr additive="base">
                                        <p:cTn id="23" dur="3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24" dur="3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iterate type="wd">
                                    <p:tmPct val="100000"/>
                                  </p:iterate>
                                  <p:childTnLst>
                                    <p:set>
                                      <p:cBhvr>
                                        <p:cTn id="28" dur="1" fill="hold">
                                          <p:stCondLst>
                                            <p:cond delay="0"/>
                                          </p:stCondLst>
                                        </p:cTn>
                                        <p:tgtEl>
                                          <p:spTgt spid="25">
                                            <p:txEl>
                                              <p:pRg st="0" end="0"/>
                                            </p:txEl>
                                          </p:spTgt>
                                        </p:tgtEl>
                                        <p:attrNameLst>
                                          <p:attrName>style.visibility</p:attrName>
                                        </p:attrNameLst>
                                      </p:cBhvr>
                                      <p:to>
                                        <p:strVal val="visible"/>
                                      </p:to>
                                    </p:set>
                                    <p:anim calcmode="lin" valueType="num">
                                      <p:cBhvr additive="base">
                                        <p:cTn id="29" dur="3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30" dur="3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iterate type="wd">
                                    <p:tmPct val="100000"/>
                                  </p:iterate>
                                  <p:childTnLst>
                                    <p:set>
                                      <p:cBhvr>
                                        <p:cTn id="34" dur="1" fill="hold">
                                          <p:stCondLst>
                                            <p:cond delay="0"/>
                                          </p:stCondLst>
                                        </p:cTn>
                                        <p:tgtEl>
                                          <p:spTgt spid="24">
                                            <p:txEl>
                                              <p:pRg st="0" end="0"/>
                                            </p:txEl>
                                          </p:spTgt>
                                        </p:tgtEl>
                                        <p:attrNameLst>
                                          <p:attrName>style.visibility</p:attrName>
                                        </p:attrNameLst>
                                      </p:cBhvr>
                                      <p:to>
                                        <p:strVal val="visible"/>
                                      </p:to>
                                    </p:set>
                                    <p:anim calcmode="lin" valueType="num">
                                      <p:cBhvr additive="base">
                                        <p:cTn id="35" dur="3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36" dur="3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iterate type="wd">
                                    <p:tmPct val="100000"/>
                                  </p:iterate>
                                  <p:childTnLst>
                                    <p:set>
                                      <p:cBhvr>
                                        <p:cTn id="40" dur="1" fill="hold">
                                          <p:stCondLst>
                                            <p:cond delay="0"/>
                                          </p:stCondLst>
                                        </p:cTn>
                                        <p:tgtEl>
                                          <p:spTgt spid="32">
                                            <p:txEl>
                                              <p:pRg st="0" end="0"/>
                                            </p:txEl>
                                          </p:spTgt>
                                        </p:tgtEl>
                                        <p:attrNameLst>
                                          <p:attrName>style.visibility</p:attrName>
                                        </p:attrNameLst>
                                      </p:cBhvr>
                                      <p:to>
                                        <p:strVal val="visible"/>
                                      </p:to>
                                    </p:set>
                                    <p:anim calcmode="lin" valueType="num">
                                      <p:cBhvr additive="base">
                                        <p:cTn id="41" dur="3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42" dur="3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iterate type="wd">
                                    <p:tmPct val="100000"/>
                                  </p:iterate>
                                  <p:childTnLst>
                                    <p:set>
                                      <p:cBhvr>
                                        <p:cTn id="46" dur="1" fill="hold">
                                          <p:stCondLst>
                                            <p:cond delay="0"/>
                                          </p:stCondLst>
                                        </p:cTn>
                                        <p:tgtEl>
                                          <p:spTgt spid="26">
                                            <p:txEl>
                                              <p:pRg st="0" end="0"/>
                                            </p:txEl>
                                          </p:spTgt>
                                        </p:tgtEl>
                                        <p:attrNameLst>
                                          <p:attrName>style.visibility</p:attrName>
                                        </p:attrNameLst>
                                      </p:cBhvr>
                                      <p:to>
                                        <p:strVal val="visible"/>
                                      </p:to>
                                    </p:set>
                                    <p:anim calcmode="lin" valueType="num">
                                      <p:cBhvr additive="base">
                                        <p:cTn id="47" dur="3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8" dur="3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grpId="0" nodeType="clickEffect">
                                  <p:stCondLst>
                                    <p:cond delay="0"/>
                                  </p:stCondLst>
                                  <p:iterate type="wd">
                                    <p:tmPct val="100000"/>
                                  </p:iterate>
                                  <p:childTnLst>
                                    <p:set>
                                      <p:cBhvr>
                                        <p:cTn id="52" dur="1" fill="hold">
                                          <p:stCondLst>
                                            <p:cond delay="0"/>
                                          </p:stCondLst>
                                        </p:cTn>
                                        <p:tgtEl>
                                          <p:spTgt spid="27">
                                            <p:txEl>
                                              <p:pRg st="0" end="0"/>
                                            </p:txEl>
                                          </p:spTgt>
                                        </p:tgtEl>
                                        <p:attrNameLst>
                                          <p:attrName>style.visibility</p:attrName>
                                        </p:attrNameLst>
                                      </p:cBhvr>
                                      <p:to>
                                        <p:strVal val="visible"/>
                                      </p:to>
                                    </p:set>
                                    <p:anim calcmode="lin" valueType="num">
                                      <p:cBhvr additive="base">
                                        <p:cTn id="53" dur="3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4" dur="3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 fill="hold" grpId="0" nodeType="clickEffect">
                                  <p:stCondLst>
                                    <p:cond delay="0"/>
                                  </p:stCondLst>
                                  <p:iterate type="wd">
                                    <p:tmPct val="100000"/>
                                  </p:iterate>
                                  <p:childTnLst>
                                    <p:set>
                                      <p:cBhvr>
                                        <p:cTn id="58" dur="1" fill="hold">
                                          <p:stCondLst>
                                            <p:cond delay="0"/>
                                          </p:stCondLst>
                                        </p:cTn>
                                        <p:tgtEl>
                                          <p:spTgt spid="28">
                                            <p:txEl>
                                              <p:pRg st="0" end="0"/>
                                            </p:txEl>
                                          </p:spTgt>
                                        </p:tgtEl>
                                        <p:attrNameLst>
                                          <p:attrName>style.visibility</p:attrName>
                                        </p:attrNameLst>
                                      </p:cBhvr>
                                      <p:to>
                                        <p:strVal val="visible"/>
                                      </p:to>
                                    </p:set>
                                    <p:anim calcmode="lin" valueType="num">
                                      <p:cBhvr additive="base">
                                        <p:cTn id="59" dur="3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0" dur="3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0" nodeType="clickEffect">
                                  <p:stCondLst>
                                    <p:cond delay="0"/>
                                  </p:stCondLst>
                                  <p:iterate type="wd">
                                    <p:tmPct val="100000"/>
                                  </p:iterate>
                                  <p:childTnLst>
                                    <p:set>
                                      <p:cBhvr>
                                        <p:cTn id="64" dur="1" fill="hold">
                                          <p:stCondLst>
                                            <p:cond delay="0"/>
                                          </p:stCondLst>
                                        </p:cTn>
                                        <p:tgtEl>
                                          <p:spTgt spid="30">
                                            <p:txEl>
                                              <p:pRg st="0" end="0"/>
                                            </p:txEl>
                                          </p:spTgt>
                                        </p:tgtEl>
                                        <p:attrNameLst>
                                          <p:attrName>style.visibility</p:attrName>
                                        </p:attrNameLst>
                                      </p:cBhvr>
                                      <p:to>
                                        <p:strVal val="visible"/>
                                      </p:to>
                                    </p:set>
                                    <p:anim calcmode="lin" valueType="num">
                                      <p:cBhvr additive="base">
                                        <p:cTn id="65" dur="3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66" dur="3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iterate type="wd">
                                    <p:tmPct val="100000"/>
                                  </p:iterate>
                                  <p:childTnLst>
                                    <p:set>
                                      <p:cBhvr>
                                        <p:cTn id="70" dur="1" fill="hold">
                                          <p:stCondLst>
                                            <p:cond delay="0"/>
                                          </p:stCondLst>
                                        </p:cTn>
                                        <p:tgtEl>
                                          <p:spTgt spid="29">
                                            <p:txEl>
                                              <p:pRg st="0" end="0"/>
                                            </p:txEl>
                                          </p:spTgt>
                                        </p:tgtEl>
                                        <p:attrNameLst>
                                          <p:attrName>style.visibility</p:attrName>
                                        </p:attrNameLst>
                                      </p:cBhvr>
                                      <p:to>
                                        <p:strVal val="visible"/>
                                      </p:to>
                                    </p:set>
                                    <p:anim calcmode="lin" valueType="num">
                                      <p:cBhvr additive="base">
                                        <p:cTn id="71" dur="3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72" dur="3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grpId="0" nodeType="clickEffect">
                                  <p:stCondLst>
                                    <p:cond delay="0"/>
                                  </p:stCondLst>
                                  <p:iterate type="wd">
                                    <p:tmPct val="100000"/>
                                  </p:iterate>
                                  <p:childTnLst>
                                    <p:set>
                                      <p:cBhvr>
                                        <p:cTn id="76" dur="1" fill="hold">
                                          <p:stCondLst>
                                            <p:cond delay="0"/>
                                          </p:stCondLst>
                                        </p:cTn>
                                        <p:tgtEl>
                                          <p:spTgt spid="31">
                                            <p:txEl>
                                              <p:pRg st="0" end="0"/>
                                            </p:txEl>
                                          </p:spTgt>
                                        </p:tgtEl>
                                        <p:attrNameLst>
                                          <p:attrName>style.visibility</p:attrName>
                                        </p:attrNameLst>
                                      </p:cBhvr>
                                      <p:to>
                                        <p:strVal val="visible"/>
                                      </p:to>
                                    </p:set>
                                    <p:anim calcmode="lin" valueType="num">
                                      <p:cBhvr additive="base">
                                        <p:cTn id="77" dur="3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8" dur="3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build="p"/>
      <p:bldP spid="22" grpId="0" autoUpdateAnimBg="0" build="p"/>
      <p:bldP spid="23" grpId="0" autoUpdateAnimBg="0" build="p"/>
      <p:bldP spid="24" grpId="0" autoUpdateAnimBg="0" build="p"/>
      <p:bldP spid="25" grpId="0" autoUpdateAnimBg="0" build="p"/>
      <p:bldP spid="26" grpId="0" autoUpdateAnimBg="0" build="p"/>
      <p:bldP spid="27" grpId="0" autoUpdateAnimBg="0" build="p"/>
      <p:bldP spid="28" grpId="0" autoUpdateAnimBg="0" build="p"/>
      <p:bldP spid="29" grpId="0" autoUpdateAnimBg="0" build="p"/>
      <p:bldP spid="30" grpId="0" autoUpdateAnimBg="0" build="p"/>
      <p:bldP spid="31" grpId="0" autoUpdateAnimBg="0" build="p"/>
      <p:bldP spid="32" grpId="0" autoUpdateAnimBg="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zh-CN" smtClean="0">
                <a:ea typeface="宋体" panose="02010600030101010101" pitchFamily="2" charset="-122"/>
              </a:rPr>
              <a:t>Workloads and Benchmarks</a:t>
            </a:r>
            <a:endParaRPr lang="en-US" altLang="zh-CN" smtClean="0">
              <a:ea typeface="宋体" panose="02010600030101010101" pitchFamily="2" charset="-122"/>
            </a:endParaRPr>
          </a:p>
        </p:txBody>
      </p:sp>
      <p:sp>
        <p:nvSpPr>
          <p:cNvPr id="51203"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6F655870-1598-4E8F-959A-FF5B83B1E7CB}" type="slidenum">
              <a:rPr lang="en-AU"/>
            </a:fld>
            <a:endParaRPr lang="en-AU"/>
          </a:p>
        </p:txBody>
      </p:sp>
      <p:sp>
        <p:nvSpPr>
          <p:cNvPr id="55300" name="Content Placeholder 2"/>
          <p:cNvSpPr>
            <a:spLocks noGrp="1"/>
          </p:cNvSpPr>
          <p:nvPr/>
        </p:nvSpPr>
        <p:spPr bwMode="auto">
          <a:xfrm>
            <a:off x="714375" y="1214438"/>
            <a:ext cx="8153400"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dirty="0">
                <a:ea typeface="宋体" panose="02010600030101010101" pitchFamily="2" charset="-122"/>
              </a:rPr>
              <a:t>Benchmarks – a set of programs that form a “workload” specifically chosen to measure performance</a:t>
            </a:r>
            <a:endParaRPr lang="en-US" altLang="zh-CN" sz="2400" dirty="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dirty="0">
                <a:ea typeface="宋体" panose="02010600030101010101" pitchFamily="2" charset="-122"/>
              </a:rPr>
              <a:t>SPEC (System Performance Evaluation Cooperative) creates standard sets of benchmarks starting with SPEC89.  The </a:t>
            </a:r>
            <a:r>
              <a:rPr lang="en-US" altLang="zh-CN" sz="2400" dirty="0" smtClean="0">
                <a:ea typeface="宋体" panose="02010600030101010101" pitchFamily="2" charset="-122"/>
              </a:rPr>
              <a:t>SPEC </a:t>
            </a:r>
            <a:r>
              <a:rPr lang="en-US" altLang="zh-CN" sz="2400" dirty="0">
                <a:ea typeface="宋体" panose="02010600030101010101" pitchFamily="2" charset="-122"/>
              </a:rPr>
              <a:t>CPU2006 which consists of 12 integer benchmarks (CINT2006) and 17 floating-point benchmarks (CFP2006).</a:t>
            </a:r>
            <a:endParaRPr lang="en-US" altLang="zh-CN" sz="2400" dirty="0">
              <a:ea typeface="宋体" panose="02010600030101010101" pitchFamily="2" charset="-122"/>
            </a:endParaRPr>
          </a:p>
          <a:p>
            <a:pPr marL="287655" indent="-287655" algn="ctr">
              <a:lnSpc>
                <a:spcPct val="90000"/>
              </a:lnSpc>
              <a:spcBef>
                <a:spcPct val="65000"/>
              </a:spcBef>
              <a:buClr>
                <a:schemeClr val="accent1"/>
              </a:buClr>
              <a:buSzPct val="75000"/>
              <a:buFont typeface="Wingdings" panose="05000000000000000000" pitchFamily="2" charset="2"/>
              <a:buNone/>
            </a:pPr>
            <a:r>
              <a:rPr lang="en-US" altLang="zh-CN" sz="2400" dirty="0">
                <a:ea typeface="宋体" panose="02010600030101010101" pitchFamily="2" charset="-122"/>
                <a:hlinkClick r:id="rId1"/>
              </a:rPr>
              <a:t>www.spec.org</a:t>
            </a:r>
            <a:r>
              <a:rPr lang="en-US" altLang="zh-CN" sz="2400" dirty="0">
                <a:ea typeface="宋体" panose="02010600030101010101" pitchFamily="2" charset="-122"/>
              </a:rPr>
              <a:t> </a:t>
            </a:r>
            <a:endParaRPr lang="en-US" altLang="zh-CN" sz="2400" dirty="0">
              <a:ea typeface="宋体" panose="02010600030101010101" pitchFamily="2" charset="-122"/>
            </a:endParaRPr>
          </a:p>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dirty="0">
                <a:ea typeface="宋体" panose="02010600030101010101" pitchFamily="2" charset="-122"/>
              </a:rPr>
              <a:t>There are also benchmark collections for power workloads (SPECpower_ssj2008), for mail workloads (SPECmail2008), for multimedia workloads (</a:t>
            </a:r>
            <a:r>
              <a:rPr lang="en-US" altLang="zh-CN" sz="2400" dirty="0" err="1">
                <a:ea typeface="宋体" panose="02010600030101010101" pitchFamily="2" charset="-122"/>
              </a:rPr>
              <a:t>mediabench</a:t>
            </a:r>
            <a:r>
              <a:rPr lang="en-US" altLang="zh-CN" sz="2400" dirty="0">
                <a:ea typeface="宋体" panose="02010600030101010101" pitchFamily="2" charset="-122"/>
              </a:rPr>
              <a:t>), …</a:t>
            </a:r>
            <a:endParaRPr lang="en-US" altLang="zh-CN" sz="24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30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30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9872245C-15AB-4812-A641-29F3231DC423}" type="slidenum">
              <a:rPr lang="en-AU"/>
            </a:fld>
            <a:endParaRPr lang="en-AU"/>
          </a:p>
        </p:txBody>
      </p:sp>
      <p:sp>
        <p:nvSpPr>
          <p:cNvPr id="52227" name="Rectangle 4"/>
          <p:cNvSpPr>
            <a:spLocks noGrp="1" noChangeArrowheads="1"/>
          </p:cNvSpPr>
          <p:nvPr>
            <p:ph type="title"/>
          </p:nvPr>
        </p:nvSpPr>
        <p:spPr>
          <a:xfrm>
            <a:off x="684213" y="206375"/>
            <a:ext cx="8259762" cy="701675"/>
          </a:xfrm>
        </p:spPr>
        <p:txBody>
          <a:bodyPr/>
          <a:lstStyle/>
          <a:p>
            <a:pPr eaLnBrk="1" hangingPunct="1"/>
            <a:r>
              <a:rPr lang="en-AU" sz="4000" smtClean="0"/>
              <a:t>CINT2006 for Opteron X4 2356</a:t>
            </a:r>
            <a:endParaRPr lang="en-AU" sz="4000" smtClean="0"/>
          </a:p>
        </p:txBody>
      </p:sp>
      <p:graphicFrame>
        <p:nvGraphicFramePr>
          <p:cNvPr id="344390" name="Group 326"/>
          <p:cNvGraphicFramePr>
            <a:graphicFrameLocks noGrp="1"/>
          </p:cNvGraphicFramePr>
          <p:nvPr/>
        </p:nvGraphicFramePr>
        <p:xfrm>
          <a:off x="755650" y="1412875"/>
          <a:ext cx="8054975" cy="4041778"/>
        </p:xfrm>
        <a:graphic>
          <a:graphicData uri="http://schemas.openxmlformats.org/drawingml/2006/table">
            <a:tbl>
              <a:tblPr/>
              <a:tblGrid>
                <a:gridCol w="1008063"/>
                <a:gridCol w="2232025"/>
                <a:gridCol w="792286"/>
                <a:gridCol w="550739"/>
                <a:gridCol w="671512"/>
                <a:gridCol w="933450"/>
                <a:gridCol w="933450"/>
                <a:gridCol w="933450"/>
              </a:tblGrid>
              <a:tr h="2746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dirty="0" smtClean="0">
                          <a:ln>
                            <a:noFill/>
                          </a:ln>
                          <a:solidFill>
                            <a:schemeClr val="tx1"/>
                          </a:solidFill>
                          <a:effectLst/>
                          <a:latin typeface="Arial" panose="020B0604020202020204" pitchFamily="34" charset="0"/>
                        </a:rPr>
                        <a:t>Name</a:t>
                      </a:r>
                      <a:endParaRPr kumimoji="0" lang="en-AU" sz="1200" b="0"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Description</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dirty="0" smtClean="0">
                          <a:ln>
                            <a:noFill/>
                          </a:ln>
                          <a:solidFill>
                            <a:schemeClr val="tx1"/>
                          </a:solidFill>
                          <a:effectLst/>
                          <a:latin typeface="Arial" panose="020B0604020202020204" pitchFamily="34" charset="0"/>
                        </a:rPr>
                        <a:t>IC</a:t>
                      </a:r>
                      <a:r>
                        <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×10</a:t>
                      </a:r>
                      <a:r>
                        <a:rPr kumimoji="0" lang="en-US" altLang="zh-CN" sz="1200" b="0" i="0" u="none" strike="noStrike" cap="none" normalizeH="0" baseline="3000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9</a:t>
                      </a:r>
                      <a:endParaRPr kumimoji="0" lang="en-US" altLang="zh-CN" sz="1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CPI</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Tc (ns)</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Exec time</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Ref time</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SPECratio</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perl</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Interpreted string processing</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2,118</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0.75</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637</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9,777</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15.3</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78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bzip2</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Block-sorting compression</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2,389</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0.85</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817</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9,650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11.8</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gcc</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GNU C Compiler</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1,050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1.72</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24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8,050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11.1</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mcf</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Combinatorial optimization</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336</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10.00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1,345</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9,120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6.8</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go</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Go game (AI)</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1,658</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1.09</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721</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10,490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14.6</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hmmer</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Search gene sequence</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2,783</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0.80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890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9,330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10.5</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sjeng</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Chess game (AI)</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2,176</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0.96</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37</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12,100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14.5</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libquantum</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Quantum computer simulation</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1,623</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1.61</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1,047</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20,720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19.8</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h264avc</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Video compression</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3,102</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0.80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993</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22,130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22.3</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omnetpp</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Discrete event simulation</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587</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2.94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690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6,250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9.1</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astar</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Games/path finding</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1,082</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1.79</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773</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7,020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9.1</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xalancbmk</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XML parsing</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1,058</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2.70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0.4</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1,143</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6,900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6.0</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74638">
                <a:tc gridSpan="7">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dirty="0" smtClean="0">
                          <a:ln>
                            <a:noFill/>
                          </a:ln>
                          <a:solidFill>
                            <a:schemeClr val="tx1"/>
                          </a:solidFill>
                          <a:effectLst/>
                          <a:latin typeface="Arial" panose="020B0604020202020204" pitchFamily="34" charset="0"/>
                        </a:rPr>
                        <a:t>Geometric mean</a:t>
                      </a:r>
                      <a:endParaRPr kumimoji="0" lang="en-AU" sz="1200" b="0"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200" b="0" i="0" u="none" strike="noStrike" cap="none" normalizeH="0" baseline="0" smtClean="0">
                          <a:ln>
                            <a:noFill/>
                          </a:ln>
                          <a:solidFill>
                            <a:schemeClr val="tx1"/>
                          </a:solidFill>
                          <a:effectLst/>
                          <a:latin typeface="Arial" panose="020B0604020202020204" pitchFamily="34" charset="0"/>
                        </a:rPr>
                        <a:t>11.7</a:t>
                      </a:r>
                      <a:endParaRPr kumimoji="0" lang="en-AU" sz="12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359" name="AutoShape 328"/>
          <p:cNvSpPr/>
          <p:nvPr/>
        </p:nvSpPr>
        <p:spPr bwMode="auto">
          <a:xfrm>
            <a:off x="1763713" y="5661025"/>
            <a:ext cx="2659062" cy="403225"/>
          </a:xfrm>
          <a:prstGeom prst="borderCallout1">
            <a:avLst>
              <a:gd name="adj1" fmla="val 28347"/>
              <a:gd name="adj2" fmla="val 102866"/>
              <a:gd name="adj3" fmla="val -138583"/>
              <a:gd name="adj4" fmla="val 117611"/>
            </a:avLst>
          </a:prstGeom>
          <a:solidFill>
            <a:schemeClr val="accent1"/>
          </a:solidFill>
          <a:ln w="9525">
            <a:solidFill>
              <a:schemeClr val="tx1"/>
            </a:solidFill>
            <a:miter lim="800000"/>
            <a:tailEnd type="triangle" w="med" len="med"/>
          </a:ln>
        </p:spPr>
        <p:txBody>
          <a:bodyPr/>
          <a:lstStyle/>
          <a:p>
            <a:pPr algn="ctr"/>
            <a:r>
              <a:rPr lang="en-AU"/>
              <a:t>High cache miss rates</a:t>
            </a:r>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5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684213" y="354013"/>
            <a:ext cx="8259762" cy="554037"/>
          </a:xfrm>
        </p:spPr>
        <p:txBody>
          <a:bodyPr/>
          <a:lstStyle/>
          <a:p>
            <a:r>
              <a:rPr lang="en-US" altLang="zh-CN" sz="3000" smtClean="0">
                <a:ea typeface="宋体" panose="02010600030101010101" pitchFamily="2" charset="-122"/>
              </a:rPr>
              <a:t>Comparing and Summarizing Performance</a:t>
            </a:r>
            <a:endParaRPr lang="en-US" altLang="zh-CN" sz="3000" smtClean="0">
              <a:ea typeface="宋体" panose="02010600030101010101" pitchFamily="2" charset="-122"/>
            </a:endParaRPr>
          </a:p>
        </p:txBody>
      </p:sp>
      <p:sp>
        <p:nvSpPr>
          <p:cNvPr id="53251"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9692417A-D358-4045-A69F-BA9A40FEB002}" type="slidenum">
              <a:rPr lang="en-AU"/>
            </a:fld>
            <a:endParaRPr lang="en-AU"/>
          </a:p>
        </p:txBody>
      </p:sp>
      <p:sp>
        <p:nvSpPr>
          <p:cNvPr id="53252" name="Rectangle 4"/>
          <p:cNvSpPr>
            <a:spLocks noChangeArrowheads="1"/>
          </p:cNvSpPr>
          <p:nvPr/>
        </p:nvSpPr>
        <p:spPr bwMode="auto">
          <a:xfrm>
            <a:off x="571500" y="1143000"/>
            <a:ext cx="8153400"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a:ea typeface="宋体" panose="02010600030101010101" pitchFamily="2" charset="-122"/>
              </a:rPr>
              <a:t>How do we summarize the performance for benchmark set with a </a:t>
            </a:r>
            <a:r>
              <a:rPr lang="en-US" altLang="zh-CN" sz="2400">
                <a:solidFill>
                  <a:srgbClr val="FF0000"/>
                </a:solidFill>
                <a:ea typeface="宋体" panose="02010600030101010101" pitchFamily="2" charset="-122"/>
              </a:rPr>
              <a:t>single</a:t>
            </a:r>
            <a:r>
              <a:rPr lang="en-US" altLang="zh-CN" sz="2400">
                <a:ea typeface="宋体" panose="02010600030101010101" pitchFamily="2" charset="-122"/>
              </a:rPr>
              <a:t> number?</a:t>
            </a:r>
            <a:endParaRPr lang="en-US" altLang="zh-CN" sz="2400">
              <a:ea typeface="宋体" panose="02010600030101010101" pitchFamily="2" charset="-122"/>
            </a:endParaRPr>
          </a:p>
          <a:p>
            <a:pPr marL="741680" lvl="1" indent="-246380">
              <a:lnSpc>
                <a:spcPct val="85000"/>
              </a:lnSpc>
              <a:spcBef>
                <a:spcPct val="40000"/>
              </a:spcBef>
              <a:buClr>
                <a:schemeClr val="accent1"/>
              </a:buClr>
              <a:buSzPct val="75000"/>
              <a:buFont typeface="Monotype Sorts"/>
              <a:buChar char="l"/>
            </a:pPr>
            <a:r>
              <a:rPr lang="en-US" altLang="zh-CN" sz="2000">
                <a:ea typeface="宋体" panose="02010600030101010101" pitchFamily="2" charset="-122"/>
              </a:rPr>
              <a:t>First the execution times are normalized giving the “SPEC ratio” (bigger is faster, i.e., SPEC ratio is the inverse of execution time)</a:t>
            </a:r>
            <a:endParaRPr lang="en-US" altLang="zh-CN" sz="2000">
              <a:ea typeface="宋体" panose="02010600030101010101" pitchFamily="2" charset="-122"/>
            </a:endParaRPr>
          </a:p>
          <a:p>
            <a:pPr marL="741680" lvl="1" indent="-246380">
              <a:lnSpc>
                <a:spcPct val="85000"/>
              </a:lnSpc>
              <a:spcBef>
                <a:spcPct val="40000"/>
              </a:spcBef>
              <a:buClr>
                <a:schemeClr val="accent1"/>
              </a:buClr>
              <a:buSzPct val="75000"/>
              <a:buFont typeface="Monotype Sorts"/>
              <a:buChar char="l"/>
            </a:pPr>
            <a:r>
              <a:rPr lang="en-US" altLang="zh-CN" sz="2000">
                <a:ea typeface="宋体" panose="02010600030101010101" pitchFamily="2" charset="-122"/>
              </a:rPr>
              <a:t>The SPEC ratios are then “averaged” using the </a:t>
            </a:r>
            <a:r>
              <a:rPr lang="en-US" altLang="zh-CN" sz="2000">
                <a:solidFill>
                  <a:srgbClr val="FF0000"/>
                </a:solidFill>
                <a:ea typeface="宋体" panose="02010600030101010101" pitchFamily="2" charset="-122"/>
              </a:rPr>
              <a:t>geometric mean </a:t>
            </a:r>
            <a:r>
              <a:rPr lang="en-US" altLang="zh-CN" sz="2000">
                <a:ea typeface="宋体" panose="02010600030101010101" pitchFamily="2" charset="-122"/>
              </a:rPr>
              <a:t>(GM)</a:t>
            </a:r>
            <a:endParaRPr lang="en-US" altLang="zh-CN" sz="2000">
              <a:ea typeface="宋体" panose="02010600030101010101" pitchFamily="2" charset="-122"/>
            </a:endParaRPr>
          </a:p>
        </p:txBody>
      </p:sp>
      <p:grpSp>
        <p:nvGrpSpPr>
          <p:cNvPr id="53253" name="Group 10"/>
          <p:cNvGrpSpPr/>
          <p:nvPr/>
        </p:nvGrpSpPr>
        <p:grpSpPr bwMode="auto">
          <a:xfrm>
            <a:off x="1571625" y="3143250"/>
            <a:ext cx="6324600" cy="984250"/>
            <a:chOff x="960" y="1392"/>
            <a:chExt cx="3984" cy="620"/>
          </a:xfrm>
        </p:grpSpPr>
        <p:sp>
          <p:nvSpPr>
            <p:cNvPr id="53259" name="Rectangle 7"/>
            <p:cNvSpPr>
              <a:spLocks noChangeArrowheads="1"/>
            </p:cNvSpPr>
            <p:nvPr/>
          </p:nvSpPr>
          <p:spPr bwMode="auto">
            <a:xfrm>
              <a:off x="960" y="1540"/>
              <a:ext cx="398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sz="2400">
                  <a:ea typeface="宋体" panose="02010600030101010101" pitchFamily="2" charset="-122"/>
                </a:rPr>
                <a:t>    GM   =     n     </a:t>
              </a:r>
              <a:r>
                <a:rPr lang="en-US" altLang="zh-CN" sz="3200">
                  <a:ea typeface="宋体" panose="02010600030101010101" pitchFamily="2" charset="-122"/>
                  <a:sym typeface="Symbol" panose="05050102010706020507" pitchFamily="18" charset="2"/>
                </a:rPr>
                <a:t></a:t>
              </a:r>
              <a:r>
                <a:rPr lang="en-US" altLang="zh-CN" sz="2400">
                  <a:ea typeface="宋体" panose="02010600030101010101" pitchFamily="2" charset="-122"/>
                  <a:sym typeface="Symbol" panose="05050102010706020507" pitchFamily="18" charset="2"/>
                </a:rPr>
                <a:t>   SPEC ratio</a:t>
              </a:r>
              <a:r>
                <a:rPr lang="en-US" altLang="zh-CN" sz="2400" baseline="-25000">
                  <a:ea typeface="宋体" panose="02010600030101010101" pitchFamily="2" charset="-122"/>
                  <a:sym typeface="Symbol" panose="05050102010706020507" pitchFamily="18" charset="2"/>
                </a:rPr>
                <a:t>i</a:t>
              </a:r>
              <a:endParaRPr lang="en-US" altLang="zh-CN" sz="2400" baseline="-25000">
                <a:ea typeface="宋体" panose="02010600030101010101" pitchFamily="2" charset="-122"/>
                <a:sym typeface="Symbol" panose="05050102010706020507" pitchFamily="18" charset="2"/>
              </a:endParaRPr>
            </a:p>
          </p:txBody>
        </p:sp>
        <p:sp>
          <p:nvSpPr>
            <p:cNvPr id="53260" name="Rectangle 8"/>
            <p:cNvSpPr>
              <a:spLocks noChangeArrowheads="1"/>
            </p:cNvSpPr>
            <p:nvPr/>
          </p:nvSpPr>
          <p:spPr bwMode="auto">
            <a:xfrm>
              <a:off x="2352" y="1824"/>
              <a:ext cx="76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a:ea typeface="宋体" panose="02010600030101010101" pitchFamily="2" charset="-122"/>
                </a:rPr>
                <a:t> i = 1</a:t>
              </a:r>
              <a:endParaRPr lang="en-US" altLang="zh-CN" baseline="-25000">
                <a:ea typeface="宋体" panose="02010600030101010101" pitchFamily="2" charset="-122"/>
                <a:sym typeface="Symbol" panose="05050102010706020507" pitchFamily="18" charset="2"/>
              </a:endParaRPr>
            </a:p>
          </p:txBody>
        </p:sp>
        <p:sp>
          <p:nvSpPr>
            <p:cNvPr id="53261" name="Rectangle 9"/>
            <p:cNvSpPr>
              <a:spLocks noChangeArrowheads="1"/>
            </p:cNvSpPr>
            <p:nvPr/>
          </p:nvSpPr>
          <p:spPr bwMode="auto">
            <a:xfrm>
              <a:off x="2400" y="1392"/>
              <a:ext cx="76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None/>
              </a:pPr>
              <a:r>
                <a:rPr lang="en-US" altLang="zh-CN">
                  <a:ea typeface="宋体" panose="02010600030101010101" pitchFamily="2" charset="-122"/>
                </a:rPr>
                <a:t> n</a:t>
              </a:r>
              <a:endParaRPr lang="en-US" altLang="zh-CN" baseline="-25000">
                <a:ea typeface="宋体" panose="02010600030101010101" pitchFamily="2" charset="-122"/>
                <a:sym typeface="Symbol" panose="05050102010706020507" pitchFamily="18" charset="2"/>
              </a:endParaRPr>
            </a:p>
          </p:txBody>
        </p:sp>
      </p:grpSp>
      <p:cxnSp>
        <p:nvCxnSpPr>
          <p:cNvPr id="53254" name="Straight Connector 10"/>
          <p:cNvCxnSpPr>
            <a:cxnSpLocks noChangeShapeType="1"/>
          </p:cNvCxnSpPr>
          <p:nvPr/>
        </p:nvCxnSpPr>
        <p:spPr bwMode="auto">
          <a:xfrm>
            <a:off x="3629025" y="3143250"/>
            <a:ext cx="2590800" cy="1588"/>
          </a:xfrm>
          <a:prstGeom prst="line">
            <a:avLst/>
          </a:prstGeom>
          <a:noFill/>
          <a:ln w="12700" algn="ctr">
            <a:solidFill>
              <a:schemeClr val="tx1"/>
            </a:solidFill>
            <a:round/>
          </a:ln>
          <a:extLst>
            <a:ext uri="{909E8E84-426E-40DD-AFC4-6F175D3DCCD1}">
              <a14:hiddenFill xmlns:a14="http://schemas.microsoft.com/office/drawing/2010/main">
                <a:noFill/>
              </a14:hiddenFill>
            </a:ext>
          </a:extLst>
        </p:spPr>
      </p:cxnSp>
      <p:cxnSp>
        <p:nvCxnSpPr>
          <p:cNvPr id="53255" name="Straight Connector 13"/>
          <p:cNvCxnSpPr>
            <a:cxnSpLocks noChangeShapeType="1"/>
          </p:cNvCxnSpPr>
          <p:nvPr/>
        </p:nvCxnSpPr>
        <p:spPr bwMode="auto">
          <a:xfrm rot="5400000">
            <a:off x="3095625" y="3524250"/>
            <a:ext cx="914400" cy="152400"/>
          </a:xfrm>
          <a:prstGeom prst="line">
            <a:avLst/>
          </a:prstGeom>
          <a:noFill/>
          <a:ln w="12700" algn="ctr">
            <a:solidFill>
              <a:schemeClr val="tx1"/>
            </a:solidFill>
            <a:round/>
          </a:ln>
          <a:extLst>
            <a:ext uri="{909E8E84-426E-40DD-AFC4-6F175D3DCCD1}">
              <a14:hiddenFill xmlns:a14="http://schemas.microsoft.com/office/drawing/2010/main">
                <a:noFill/>
              </a14:hiddenFill>
            </a:ext>
          </a:extLst>
        </p:spPr>
      </p:cxnSp>
      <p:cxnSp>
        <p:nvCxnSpPr>
          <p:cNvPr id="53256" name="Straight Connector 15"/>
          <p:cNvCxnSpPr>
            <a:cxnSpLocks noChangeShapeType="1"/>
          </p:cNvCxnSpPr>
          <p:nvPr/>
        </p:nvCxnSpPr>
        <p:spPr bwMode="auto">
          <a:xfrm rot="16200000" flipV="1">
            <a:off x="3248025" y="3829050"/>
            <a:ext cx="228600" cy="228600"/>
          </a:xfrm>
          <a:prstGeom prst="line">
            <a:avLst/>
          </a:prstGeom>
          <a:noFill/>
          <a:ln w="12700" algn="ctr">
            <a:solidFill>
              <a:schemeClr val="tx1"/>
            </a:solidFill>
            <a:round/>
          </a:ln>
          <a:extLst>
            <a:ext uri="{909E8E84-426E-40DD-AFC4-6F175D3DCCD1}">
              <a14:hiddenFill xmlns:a14="http://schemas.microsoft.com/office/drawing/2010/main">
                <a:noFill/>
              </a14:hiddenFill>
            </a:ext>
          </a:extLst>
        </p:spPr>
      </p:cxnSp>
      <p:cxnSp>
        <p:nvCxnSpPr>
          <p:cNvPr id="53257" name="Straight Connector 17"/>
          <p:cNvCxnSpPr>
            <a:cxnSpLocks noChangeShapeType="1"/>
          </p:cNvCxnSpPr>
          <p:nvPr/>
        </p:nvCxnSpPr>
        <p:spPr bwMode="auto">
          <a:xfrm rot="5400000">
            <a:off x="3095625" y="3829050"/>
            <a:ext cx="153988" cy="153988"/>
          </a:xfrm>
          <a:prstGeom prst="line">
            <a:avLst/>
          </a:prstGeom>
          <a:noFill/>
          <a:ln w="12700" algn="ctr">
            <a:solidFill>
              <a:schemeClr val="tx1"/>
            </a:solidFill>
            <a:round/>
          </a:ln>
          <a:extLst>
            <a:ext uri="{909E8E84-426E-40DD-AFC4-6F175D3DCCD1}">
              <a14:hiddenFill xmlns:a14="http://schemas.microsoft.com/office/drawing/2010/main">
                <a:noFill/>
              </a14:hiddenFill>
            </a:ext>
          </a:extLst>
        </p:spPr>
      </p:cxnSp>
      <p:sp>
        <p:nvSpPr>
          <p:cNvPr id="53258" name="Rectangle 13"/>
          <p:cNvSpPr>
            <a:spLocks noGrp="1" noChangeArrowheads="1"/>
          </p:cNvSpPr>
          <p:nvPr/>
        </p:nvSpPr>
        <p:spPr bwMode="auto">
          <a:xfrm>
            <a:off x="500063" y="4357688"/>
            <a:ext cx="8305800"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p>
            <a:pPr marL="287655" indent="-287655">
              <a:lnSpc>
                <a:spcPct val="90000"/>
              </a:lnSpc>
              <a:spcBef>
                <a:spcPct val="65000"/>
              </a:spcBef>
              <a:buClr>
                <a:schemeClr val="accent1"/>
              </a:buClr>
              <a:buSzPct val="75000"/>
              <a:buFont typeface="Wingdings" panose="05000000000000000000" pitchFamily="2" charset="2"/>
              <a:buChar char="q"/>
            </a:pPr>
            <a:r>
              <a:rPr lang="en-US" altLang="zh-CN" sz="2400" dirty="0">
                <a:ea typeface="宋体" panose="02010600030101010101" pitchFamily="2" charset="-122"/>
              </a:rPr>
              <a:t>Guiding principle in reporting performance measurements is </a:t>
            </a:r>
            <a:r>
              <a:rPr lang="en-US" altLang="zh-CN" sz="2400" dirty="0">
                <a:solidFill>
                  <a:srgbClr val="FF0000"/>
                </a:solidFill>
                <a:ea typeface="宋体" panose="02010600030101010101" pitchFamily="2" charset="-122"/>
              </a:rPr>
              <a:t>reproducibility</a:t>
            </a:r>
            <a:r>
              <a:rPr lang="en-US" altLang="zh-CN" sz="2400" dirty="0">
                <a:ea typeface="宋体" panose="02010600030101010101" pitchFamily="2" charset="-122"/>
              </a:rPr>
              <a:t> – list everything another experimenter would need to duplicate the experiment (version of the operating system, compiler settings, input set used, specific computer configuration (clock rate, cache sizes and speed, memory size and speed, etc.))</a:t>
            </a:r>
            <a:endParaRPr lang="en-US" altLang="zh-CN" sz="24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23BC6D24-510B-4D99-A3E1-C68C345EFB20}" type="slidenum">
              <a:rPr lang="en-AU"/>
            </a:fld>
            <a:endParaRPr lang="en-AU"/>
          </a:p>
        </p:txBody>
      </p:sp>
      <p:sp>
        <p:nvSpPr>
          <p:cNvPr id="56323"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Pitfall: Amdahl’s Law</a:t>
            </a:r>
            <a:endParaRPr lang="en-AU" dirty="0" smtClean="0"/>
          </a:p>
        </p:txBody>
      </p:sp>
      <p:sp>
        <p:nvSpPr>
          <p:cNvPr id="12294" name="Rectangle 3"/>
          <p:cNvSpPr>
            <a:spLocks noGrp="1" noChangeArrowheads="1"/>
          </p:cNvSpPr>
          <p:nvPr>
            <p:ph type="body" idx="1"/>
          </p:nvPr>
        </p:nvSpPr>
        <p:spPr>
          <a:xfrm>
            <a:off x="684213" y="1125537"/>
            <a:ext cx="8102600" cy="1079327"/>
          </a:xfrm>
        </p:spPr>
        <p:txBody>
          <a:bodyPr/>
          <a:lstStyle/>
          <a:p>
            <a:pPr eaLnBrk="1" hangingPunct="1"/>
            <a:r>
              <a:rPr lang="en-US" altLang="zh-CN" sz="2400" dirty="0" smtClean="0">
                <a:solidFill>
                  <a:srgbClr val="FF0000"/>
                </a:solidFill>
                <a:ea typeface="宋体" panose="02010600030101010101" pitchFamily="2" charset="-122"/>
              </a:rPr>
              <a:t>Amdahl’s law</a:t>
            </a:r>
            <a:r>
              <a:rPr lang="en-US" altLang="zh-CN" sz="2400" dirty="0" smtClean="0">
                <a:ea typeface="宋体" panose="02010600030101010101" pitchFamily="2" charset="-122"/>
              </a:rPr>
              <a:t>: performance enhancement possible with a given improvement is limited by the amount that the improved feature is used</a:t>
            </a:r>
            <a:endParaRPr lang="en-US" altLang="zh-CN" sz="2400" dirty="0" smtClean="0">
              <a:ea typeface="宋体" panose="02010600030101010101" pitchFamily="2" charset="-122"/>
            </a:endParaRPr>
          </a:p>
          <a:p>
            <a:pPr eaLnBrk="1" hangingPunct="1"/>
            <a:r>
              <a:rPr lang="en-US" altLang="zh-CN" sz="2400" dirty="0" smtClean="0">
                <a:solidFill>
                  <a:schemeClr val="tx2"/>
                </a:solidFill>
                <a:ea typeface="宋体" panose="02010600030101010101" pitchFamily="2" charset="-122"/>
              </a:rPr>
              <a:t>Pitfall</a:t>
            </a:r>
            <a:r>
              <a:rPr lang="en-US" altLang="zh-CN" sz="2400" dirty="0" smtClean="0">
                <a:ea typeface="宋体" panose="02010600030101010101" pitchFamily="2" charset="-122"/>
              </a:rPr>
              <a:t>: Improving an aspect of a computer and expecting a proportional improvement in overall performance</a:t>
            </a:r>
            <a:endParaRPr lang="en-US" altLang="zh-CN" sz="2400" dirty="0" smtClean="0">
              <a:ea typeface="宋体" panose="02010600030101010101" pitchFamily="2" charset="-122"/>
              <a:sym typeface="Wingdings" panose="05000000000000000000" pitchFamily="2" charset="2"/>
            </a:endParaRPr>
          </a:p>
        </p:txBody>
      </p:sp>
      <p:sp>
        <p:nvSpPr>
          <p:cNvPr id="56325" name="Text Box 4"/>
          <p:cNvSpPr txBox="1">
            <a:spLocks noChangeArrowheads="1"/>
          </p:cNvSpPr>
          <p:nvPr/>
        </p:nvSpPr>
        <p:spPr bwMode="auto">
          <a:xfrm rot="5400000">
            <a:off x="7573169" y="1204119"/>
            <a:ext cx="2774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dirty="0">
                <a:solidFill>
                  <a:schemeClr val="folHlink"/>
                </a:solidFill>
                <a:ea typeface="宋体" panose="02010600030101010101" pitchFamily="2" charset="-122"/>
              </a:rPr>
              <a:t>§1.8 Fallacies and Pitfalls</a:t>
            </a:r>
            <a:endParaRPr lang="en-US" altLang="zh-CN" dirty="0">
              <a:solidFill>
                <a:schemeClr val="folHlink"/>
              </a:solidFill>
              <a:ea typeface="宋体" panose="02010600030101010101" pitchFamily="2" charset="-122"/>
            </a:endParaRPr>
          </a:p>
        </p:txBody>
      </p:sp>
      <p:graphicFrame>
        <p:nvGraphicFramePr>
          <p:cNvPr id="13314" name="Object 5"/>
          <p:cNvGraphicFramePr>
            <a:graphicFrameLocks noChangeAspect="1"/>
          </p:cNvGraphicFramePr>
          <p:nvPr/>
        </p:nvGraphicFramePr>
        <p:xfrm>
          <a:off x="2987675" y="5140325"/>
          <a:ext cx="1728788" cy="788988"/>
        </p:xfrm>
        <a:graphic>
          <a:graphicData uri="http://schemas.openxmlformats.org/presentationml/2006/ole">
            <mc:AlternateContent xmlns:mc="http://schemas.openxmlformats.org/markup-compatibility/2006">
              <mc:Choice xmlns:v="urn:schemas-microsoft-com:vml" Requires="v">
                <p:oleObj spid="_x0000_s56575" name="Equation" r:id="rId1" imgW="862965" imgH="393700" progId="Equation.3">
                  <p:embed/>
                </p:oleObj>
              </mc:Choice>
              <mc:Fallback>
                <p:oleObj name="Equation" r:id="rId1" imgW="862965" imgH="393700" progId="Equation.3">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5140325"/>
                        <a:ext cx="1728788"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0" name="Rectangle 6"/>
          <p:cNvSpPr>
            <a:spLocks noChangeArrowheads="1"/>
          </p:cNvSpPr>
          <p:nvPr/>
        </p:nvSpPr>
        <p:spPr bwMode="auto">
          <a:xfrm>
            <a:off x="4787900" y="5213350"/>
            <a:ext cx="345598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eaLnBrk="1" hangingPunct="1">
              <a:spcBef>
                <a:spcPct val="20000"/>
              </a:spcBef>
              <a:buClr>
                <a:schemeClr val="hlink"/>
              </a:buClr>
              <a:buSzPct val="55000"/>
              <a:buFont typeface="Wingdings" panose="05000000000000000000" pitchFamily="2" charset="2"/>
              <a:buChar char="n"/>
            </a:pPr>
            <a:r>
              <a:rPr lang="en-US" altLang="zh-CN" sz="2400" dirty="0">
                <a:ea typeface="宋体" panose="02010600030101010101" pitchFamily="2" charset="-122"/>
              </a:rPr>
              <a:t>Can’t be done!</a:t>
            </a:r>
            <a:endParaRPr lang="en-US" altLang="zh-CN" sz="2400" dirty="0">
              <a:ea typeface="宋体" panose="02010600030101010101" pitchFamily="2" charset="-122"/>
              <a:cs typeface="Tahoma" panose="020B0604030504040204" pitchFamily="34" charset="0"/>
            </a:endParaRPr>
          </a:p>
        </p:txBody>
      </p:sp>
      <p:graphicFrame>
        <p:nvGraphicFramePr>
          <p:cNvPr id="12291" name="Object 7"/>
          <p:cNvGraphicFramePr>
            <a:graphicFrameLocks noChangeAspect="1"/>
          </p:cNvGraphicFramePr>
          <p:nvPr/>
        </p:nvGraphicFramePr>
        <p:xfrm>
          <a:off x="1763713" y="3446463"/>
          <a:ext cx="5287962" cy="839787"/>
        </p:xfrm>
        <a:graphic>
          <a:graphicData uri="http://schemas.openxmlformats.org/presentationml/2006/ole">
            <mc:AlternateContent xmlns:mc="http://schemas.openxmlformats.org/markup-compatibility/2006">
              <mc:Choice xmlns:v="urn:schemas-microsoft-com:vml" Requires="v">
                <p:oleObj spid="_x0000_s56576" name="Equation" r:id="rId3" imgW="2641600" imgH="419100" progId="Equation.3">
                  <p:embed/>
                </p:oleObj>
              </mc:Choice>
              <mc:Fallback>
                <p:oleObj name="Equation" r:id="rId3" imgW="2641600" imgH="4191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446463"/>
                        <a:ext cx="5287962" cy="83978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1" name="Rectangle 8"/>
          <p:cNvSpPr>
            <a:spLocks noChangeArrowheads="1"/>
          </p:cNvSpPr>
          <p:nvPr/>
        </p:nvSpPr>
        <p:spPr bwMode="auto">
          <a:xfrm>
            <a:off x="684213" y="4275138"/>
            <a:ext cx="8459787" cy="10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en-US" altLang="zh-CN" sz="2400" dirty="0">
                <a:ea typeface="宋体" panose="02010600030101010101" pitchFamily="2" charset="-122"/>
                <a:sym typeface="Wingdings" panose="05000000000000000000" pitchFamily="2" charset="2"/>
              </a:rPr>
              <a:t>Example: multiply accounts for 80s/100s</a:t>
            </a:r>
            <a:endParaRPr lang="en-US" altLang="zh-CN" sz="2400" dirty="0">
              <a:ea typeface="宋体" panose="02010600030101010101" pitchFamily="2" charset="-122"/>
              <a:sym typeface="Wingdings" panose="05000000000000000000" pitchFamily="2" charset="2"/>
            </a:endParaRPr>
          </a:p>
          <a:p>
            <a:pPr marL="742950" lvl="1" indent="-285750" eaLnBrk="1" hangingPunct="1">
              <a:spcBef>
                <a:spcPct val="20000"/>
              </a:spcBef>
              <a:buClr>
                <a:schemeClr val="hlink"/>
              </a:buClr>
              <a:buSzPct val="55000"/>
              <a:buFont typeface="Wingdings" panose="05000000000000000000" pitchFamily="2" charset="2"/>
              <a:buChar char="n"/>
            </a:pPr>
            <a:r>
              <a:rPr lang="en-US" altLang="zh-CN" sz="2000" dirty="0">
                <a:ea typeface="宋体" panose="02010600030101010101" pitchFamily="2" charset="-122"/>
              </a:rPr>
              <a:t>How much improvement in multiply performance to get 5× overall?</a:t>
            </a:r>
            <a:endParaRPr lang="en-US" altLang="zh-CN" sz="2000" dirty="0">
              <a:ea typeface="宋体" panose="02010600030101010101" pitchFamily="2" charset="-122"/>
            </a:endParaRPr>
          </a:p>
        </p:txBody>
      </p:sp>
      <p:sp>
        <p:nvSpPr>
          <p:cNvPr id="13322" name="Rectangle 9"/>
          <p:cNvSpPr>
            <a:spLocks noChangeArrowheads="1"/>
          </p:cNvSpPr>
          <p:nvPr/>
        </p:nvSpPr>
        <p:spPr bwMode="auto">
          <a:xfrm>
            <a:off x="684213" y="5853113"/>
            <a:ext cx="79914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anose="05000000000000000000" pitchFamily="2" charset="2"/>
              <a:buChar char="n"/>
            </a:pPr>
            <a:r>
              <a:rPr lang="en-US" altLang="zh-CN" sz="2800" dirty="0">
                <a:solidFill>
                  <a:srgbClr val="FF0000"/>
                </a:solidFill>
                <a:ea typeface="宋体" panose="02010600030101010101" pitchFamily="2" charset="-122"/>
                <a:sym typeface="Wingdings" panose="05000000000000000000" pitchFamily="2" charset="2"/>
              </a:rPr>
              <a:t>Corollary: </a:t>
            </a:r>
            <a:r>
              <a:rPr lang="en-US" altLang="zh-CN" sz="2800" dirty="0">
                <a:ea typeface="宋体" panose="02010600030101010101" pitchFamily="2" charset="-122"/>
                <a:sym typeface="Wingdings" panose="05000000000000000000" pitchFamily="2" charset="2"/>
              </a:rPr>
              <a:t>make the common case fast</a:t>
            </a:r>
            <a:endParaRPr lang="en-US" altLang="zh-CN" sz="2800" dirty="0">
              <a:ea typeface="宋体" panose="02010600030101010101" pitchFamily="2" charset="-122"/>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2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2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p:bldP spid="133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zh-CN" smtClean="0">
                <a:ea typeface="宋体" panose="02010600030101010101" pitchFamily="2" charset="-122"/>
              </a:rPr>
              <a:t>A Simple Example</a:t>
            </a:r>
            <a:endParaRPr lang="en-US" altLang="zh-CN" smtClean="0">
              <a:ea typeface="宋体" panose="02010600030101010101" pitchFamily="2" charset="-122"/>
            </a:endParaRPr>
          </a:p>
        </p:txBody>
      </p:sp>
      <p:sp>
        <p:nvSpPr>
          <p:cNvPr id="50179"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809C1FF3-7F37-4103-8BF1-01B846E135A6}" type="slidenum">
              <a:rPr lang="en-AU"/>
            </a:fld>
            <a:endParaRPr lang="en-AU"/>
          </a:p>
        </p:txBody>
      </p:sp>
      <p:sp>
        <p:nvSpPr>
          <p:cNvPr id="5" name="Rectangle 3"/>
          <p:cNvSpPr txBox="1">
            <a:spLocks noChangeArrowheads="1"/>
          </p:cNvSpPr>
          <p:nvPr/>
        </p:nvSpPr>
        <p:spPr bwMode="auto">
          <a:xfrm>
            <a:off x="457200" y="4043363"/>
            <a:ext cx="8229600" cy="2228850"/>
          </a:xfrm>
          <a:prstGeom prst="rect">
            <a:avLst/>
          </a:prstGeom>
          <a:noFill/>
          <a:ln w="9525">
            <a:noFill/>
            <a:miter lim="800000"/>
          </a:ln>
        </p:spPr>
        <p:txBody>
          <a:bodyPr/>
          <a:lstStyle/>
          <a:p>
            <a:pPr marL="342900" indent="-342900">
              <a:spcBef>
                <a:spcPct val="100000"/>
              </a:spcBef>
              <a:buClr>
                <a:schemeClr val="folHlink"/>
              </a:buClr>
              <a:buSzPct val="60000"/>
              <a:buFont typeface="Wingdings" panose="05000000000000000000" pitchFamily="2" charset="2"/>
              <a:buChar char="n"/>
              <a:defRPr/>
            </a:pPr>
            <a:r>
              <a:rPr lang="en-US" sz="2200" kern="0" dirty="0">
                <a:latin typeface="+mn-lt"/>
              </a:rPr>
              <a:t>How much faster would the machine be if a better data cache reduced the average load time to 2 cycles?</a:t>
            </a:r>
            <a:endParaRPr lang="en-US" sz="2200" kern="0" dirty="0">
              <a:latin typeface="+mn-lt"/>
            </a:endParaRPr>
          </a:p>
          <a:p>
            <a:pPr marL="342900" indent="-342900">
              <a:spcBef>
                <a:spcPts val="2000"/>
              </a:spcBef>
              <a:buClr>
                <a:schemeClr val="folHlink"/>
              </a:buClr>
              <a:buSzPct val="60000"/>
              <a:buFont typeface="Wingdings" panose="05000000000000000000" pitchFamily="2" charset="2"/>
              <a:buChar char="n"/>
              <a:defRPr/>
            </a:pPr>
            <a:r>
              <a:rPr lang="en-US" sz="2200" kern="0" dirty="0">
                <a:latin typeface="+mn-lt"/>
              </a:rPr>
              <a:t>How does this compare with using branch prediction to shave a cycle off the branch time?</a:t>
            </a:r>
            <a:endParaRPr lang="en-US" sz="2200" kern="0" dirty="0">
              <a:latin typeface="+mn-lt"/>
            </a:endParaRPr>
          </a:p>
          <a:p>
            <a:pPr marL="342900" indent="-342900">
              <a:spcBef>
                <a:spcPts val="2000"/>
              </a:spcBef>
              <a:buClr>
                <a:schemeClr val="folHlink"/>
              </a:buClr>
              <a:buSzPct val="60000"/>
              <a:buFont typeface="Wingdings" panose="05000000000000000000" pitchFamily="2" charset="2"/>
              <a:buChar char="n"/>
              <a:defRPr/>
            </a:pPr>
            <a:r>
              <a:rPr lang="en-US" sz="2200" kern="0" dirty="0">
                <a:latin typeface="+mn-lt"/>
              </a:rPr>
              <a:t>What if two ALU instructions could be executed at once?</a:t>
            </a:r>
            <a:endParaRPr lang="en-US" sz="2200" kern="0" dirty="0">
              <a:latin typeface="+mn-lt"/>
            </a:endParaRPr>
          </a:p>
        </p:txBody>
      </p:sp>
      <p:graphicFrame>
        <p:nvGraphicFramePr>
          <p:cNvPr id="6" name="Group 4"/>
          <p:cNvGraphicFramePr>
            <a:graphicFrameLocks noGrp="1"/>
          </p:cNvGraphicFramePr>
          <p:nvPr>
            <p:ph sz="half" idx="4294967295"/>
          </p:nvPr>
        </p:nvGraphicFramePr>
        <p:xfrm>
          <a:off x="1089025" y="1127125"/>
          <a:ext cx="4800600" cy="2873376"/>
        </p:xfrm>
        <a:graphic>
          <a:graphicData uri="http://schemas.openxmlformats.org/drawingml/2006/table">
            <a:tbl>
              <a:tblPr/>
              <a:tblGrid>
                <a:gridCol w="1416050"/>
                <a:gridCol w="946150"/>
                <a:gridCol w="914400"/>
                <a:gridCol w="1524000"/>
              </a:tblGrid>
              <a:tr h="477838">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Op</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Freq</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CPI</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i</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Freq x CPI</a:t>
                      </a:r>
                      <a:r>
                        <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rPr>
                        <a:t>i</a:t>
                      </a:r>
                      <a:endParaRPr kumimoji="0" lang="en-US" altLang="zh-CN" sz="20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ALU</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50%</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Load</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Store</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Branch</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9425">
                <a:tc gridSpan="3">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c hMerge="1">
                  <a:tcPr/>
                </a:tc>
                <a:tc>
                  <a:txBody>
                    <a:bodyPr/>
                    <a:lstStyle/>
                    <a:p>
                      <a:pPr marL="0" marR="0" lvl="0" indent="0" algn="l" defTabSz="914400" rtl="0" eaLnBrk="0" fontAlgn="base" latinLnBrk="0" hangingPunct="0">
                        <a:lnSpc>
                          <a:spcPct val="90000"/>
                        </a:lnSpc>
                        <a:spcBef>
                          <a:spcPct val="65000"/>
                        </a:spcBef>
                        <a:spcAft>
                          <a:spcPct val="0"/>
                        </a:spcAft>
                        <a:buClr>
                          <a:schemeClr val="accent1"/>
                        </a:buClr>
                        <a:buSzPct val="75000"/>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endPar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Text Box 39"/>
          <p:cNvSpPr txBox="1">
            <a:spLocks noChangeArrowheads="1"/>
          </p:cNvSpPr>
          <p:nvPr/>
        </p:nvSpPr>
        <p:spPr bwMode="auto">
          <a:xfrm>
            <a:off x="5153025" y="1496145"/>
            <a:ext cx="5016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lnSpc>
                <a:spcPct val="175000"/>
              </a:lnSpc>
            </a:pPr>
            <a:r>
              <a:rPr lang="en-US" altLang="zh-CN" dirty="0">
                <a:solidFill>
                  <a:srgbClr val="FF0000"/>
                </a:solidFill>
                <a:ea typeface="宋体" panose="02010600030101010101" pitchFamily="2" charset="-122"/>
              </a:rPr>
              <a:t>.5</a:t>
            </a:r>
            <a:endParaRPr lang="en-US" altLang="zh-CN" dirty="0">
              <a:solidFill>
                <a:srgbClr val="FF0000"/>
              </a:solidFill>
              <a:ea typeface="宋体" panose="02010600030101010101" pitchFamily="2" charset="-122"/>
            </a:endParaRPr>
          </a:p>
          <a:p>
            <a:pPr algn="r">
              <a:lnSpc>
                <a:spcPct val="175000"/>
              </a:lnSpc>
            </a:pPr>
            <a:r>
              <a:rPr lang="en-US" altLang="zh-CN" dirty="0">
                <a:solidFill>
                  <a:srgbClr val="FF0000"/>
                </a:solidFill>
                <a:ea typeface="宋体" panose="02010600030101010101" pitchFamily="2" charset="-122"/>
              </a:rPr>
              <a:t>1.0</a:t>
            </a:r>
            <a:endParaRPr lang="en-US" altLang="zh-CN" dirty="0">
              <a:solidFill>
                <a:srgbClr val="FF0000"/>
              </a:solidFill>
              <a:ea typeface="宋体" panose="02010600030101010101" pitchFamily="2" charset="-122"/>
            </a:endParaRPr>
          </a:p>
          <a:p>
            <a:pPr algn="r">
              <a:lnSpc>
                <a:spcPct val="175000"/>
              </a:lnSpc>
            </a:pPr>
            <a:r>
              <a:rPr lang="en-US" altLang="zh-CN" dirty="0">
                <a:solidFill>
                  <a:srgbClr val="FF0000"/>
                </a:solidFill>
                <a:ea typeface="宋体" panose="02010600030101010101" pitchFamily="2" charset="-122"/>
              </a:rPr>
              <a:t>.3</a:t>
            </a:r>
            <a:endParaRPr lang="en-US" altLang="zh-CN" dirty="0">
              <a:solidFill>
                <a:srgbClr val="FF0000"/>
              </a:solidFill>
              <a:ea typeface="宋体" panose="02010600030101010101" pitchFamily="2" charset="-122"/>
            </a:endParaRPr>
          </a:p>
          <a:p>
            <a:pPr algn="r">
              <a:lnSpc>
                <a:spcPct val="175000"/>
              </a:lnSpc>
            </a:pPr>
            <a:r>
              <a:rPr lang="en-US" altLang="zh-CN" dirty="0">
                <a:solidFill>
                  <a:srgbClr val="FF0000"/>
                </a:solidFill>
                <a:ea typeface="宋体" panose="02010600030101010101" pitchFamily="2" charset="-122"/>
              </a:rPr>
              <a:t>.4</a:t>
            </a:r>
            <a:endParaRPr lang="en-US" altLang="zh-CN" dirty="0">
              <a:solidFill>
                <a:srgbClr val="FF0000"/>
              </a:solidFill>
              <a:ea typeface="宋体" panose="02010600030101010101" pitchFamily="2" charset="-122"/>
            </a:endParaRPr>
          </a:p>
        </p:txBody>
      </p:sp>
      <p:sp>
        <p:nvSpPr>
          <p:cNvPr id="8" name="Text Box 40"/>
          <p:cNvSpPr txBox="1">
            <a:spLocks noChangeArrowheads="1"/>
          </p:cNvSpPr>
          <p:nvPr/>
        </p:nvSpPr>
        <p:spPr bwMode="auto">
          <a:xfrm>
            <a:off x="5308600" y="3413125"/>
            <a:ext cx="5048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lnSpc>
                <a:spcPct val="175000"/>
              </a:lnSpc>
            </a:pPr>
            <a:r>
              <a:rPr lang="en-US" altLang="zh-CN">
                <a:solidFill>
                  <a:srgbClr val="FF0000"/>
                </a:solidFill>
                <a:ea typeface="宋体" panose="02010600030101010101" pitchFamily="2" charset="-122"/>
              </a:rPr>
              <a:t>2.2</a:t>
            </a:r>
            <a:endParaRPr lang="en-US" altLang="zh-CN">
              <a:solidFill>
                <a:srgbClr val="FF0000"/>
              </a:solidFill>
              <a:ea typeface="宋体" panose="02010600030101010101" pitchFamily="2" charset="-122"/>
            </a:endParaRPr>
          </a:p>
        </p:txBody>
      </p:sp>
      <p:sp>
        <p:nvSpPr>
          <p:cNvPr id="9" name="Text Box 41"/>
          <p:cNvSpPr txBox="1">
            <a:spLocks noChangeArrowheads="1"/>
          </p:cNvSpPr>
          <p:nvPr/>
        </p:nvSpPr>
        <p:spPr bwMode="auto">
          <a:xfrm>
            <a:off x="1357313" y="4564063"/>
            <a:ext cx="68087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75000"/>
              </a:lnSpc>
            </a:pPr>
            <a:r>
              <a:rPr lang="en-US" altLang="zh-CN">
                <a:solidFill>
                  <a:srgbClr val="FF0000"/>
                </a:solidFill>
                <a:ea typeface="宋体" panose="02010600030101010101" pitchFamily="2" charset="-122"/>
              </a:rPr>
              <a:t>CPU time new = 1.6 x IC x CC   so   2.2/1.6  means 37.5% faster</a:t>
            </a:r>
            <a:endParaRPr lang="en-US" altLang="zh-CN">
              <a:solidFill>
                <a:srgbClr val="FF0000"/>
              </a:solidFill>
              <a:ea typeface="宋体" panose="02010600030101010101" pitchFamily="2" charset="-122"/>
            </a:endParaRPr>
          </a:p>
        </p:txBody>
      </p:sp>
      <p:sp>
        <p:nvSpPr>
          <p:cNvPr id="10" name="Text Box 42"/>
          <p:cNvSpPr txBox="1">
            <a:spLocks noChangeArrowheads="1"/>
          </p:cNvSpPr>
          <p:nvPr/>
        </p:nvSpPr>
        <p:spPr bwMode="auto">
          <a:xfrm>
            <a:off x="6115050" y="3413125"/>
            <a:ext cx="5048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lnSpc>
                <a:spcPct val="175000"/>
              </a:lnSpc>
            </a:pPr>
            <a:r>
              <a:rPr lang="en-US" altLang="zh-CN">
                <a:solidFill>
                  <a:srgbClr val="FF0000"/>
                </a:solidFill>
                <a:ea typeface="宋体" panose="02010600030101010101" pitchFamily="2" charset="-122"/>
              </a:rPr>
              <a:t>1.6</a:t>
            </a:r>
            <a:endParaRPr lang="en-US" altLang="zh-CN">
              <a:solidFill>
                <a:srgbClr val="FF0000"/>
              </a:solidFill>
              <a:ea typeface="宋体" panose="02010600030101010101" pitchFamily="2" charset="-122"/>
            </a:endParaRPr>
          </a:p>
        </p:txBody>
      </p:sp>
      <p:sp>
        <p:nvSpPr>
          <p:cNvPr id="11" name="Text Box 43"/>
          <p:cNvSpPr txBox="1">
            <a:spLocks noChangeArrowheads="1"/>
          </p:cNvSpPr>
          <p:nvPr/>
        </p:nvSpPr>
        <p:spPr bwMode="auto">
          <a:xfrm>
            <a:off x="6181725" y="1508125"/>
            <a:ext cx="4381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lnSpc>
                <a:spcPct val="175000"/>
              </a:lnSpc>
            </a:pPr>
            <a:r>
              <a:rPr lang="en-US" altLang="zh-CN" dirty="0">
                <a:solidFill>
                  <a:srgbClr val="FF0000"/>
                </a:solidFill>
                <a:ea typeface="宋体" panose="02010600030101010101" pitchFamily="2" charset="-122"/>
              </a:rPr>
              <a:t>.5</a:t>
            </a:r>
            <a:endParaRPr lang="en-US" altLang="zh-CN" dirty="0">
              <a:solidFill>
                <a:srgbClr val="FF0000"/>
              </a:solidFill>
              <a:ea typeface="宋体" panose="02010600030101010101" pitchFamily="2" charset="-122"/>
            </a:endParaRPr>
          </a:p>
          <a:p>
            <a:pPr algn="r">
              <a:lnSpc>
                <a:spcPct val="175000"/>
              </a:lnSpc>
            </a:pPr>
            <a:r>
              <a:rPr lang="en-US" altLang="zh-CN" dirty="0">
                <a:solidFill>
                  <a:srgbClr val="FF0000"/>
                </a:solidFill>
                <a:ea typeface="宋体" panose="02010600030101010101" pitchFamily="2" charset="-122"/>
              </a:rPr>
              <a:t> .4</a:t>
            </a:r>
            <a:endParaRPr lang="en-US" altLang="zh-CN" dirty="0">
              <a:solidFill>
                <a:srgbClr val="FF0000"/>
              </a:solidFill>
              <a:ea typeface="宋体" panose="02010600030101010101" pitchFamily="2" charset="-122"/>
            </a:endParaRPr>
          </a:p>
          <a:p>
            <a:pPr algn="r">
              <a:lnSpc>
                <a:spcPct val="175000"/>
              </a:lnSpc>
            </a:pPr>
            <a:r>
              <a:rPr lang="en-US" altLang="zh-CN" dirty="0">
                <a:solidFill>
                  <a:srgbClr val="FF0000"/>
                </a:solidFill>
                <a:ea typeface="宋体" panose="02010600030101010101" pitchFamily="2" charset="-122"/>
              </a:rPr>
              <a:t>.3</a:t>
            </a:r>
            <a:endParaRPr lang="en-US" altLang="zh-CN" dirty="0">
              <a:solidFill>
                <a:srgbClr val="FF0000"/>
              </a:solidFill>
              <a:ea typeface="宋体" panose="02010600030101010101" pitchFamily="2" charset="-122"/>
            </a:endParaRPr>
          </a:p>
          <a:p>
            <a:pPr algn="r">
              <a:lnSpc>
                <a:spcPct val="175000"/>
              </a:lnSpc>
            </a:pPr>
            <a:r>
              <a:rPr lang="en-US" altLang="zh-CN" dirty="0">
                <a:solidFill>
                  <a:srgbClr val="FF0000"/>
                </a:solidFill>
                <a:ea typeface="宋体" panose="02010600030101010101" pitchFamily="2" charset="-122"/>
              </a:rPr>
              <a:t>.4</a:t>
            </a:r>
            <a:endParaRPr lang="en-US" altLang="zh-CN" dirty="0">
              <a:solidFill>
                <a:srgbClr val="FF0000"/>
              </a:solidFill>
              <a:ea typeface="宋体" panose="02010600030101010101" pitchFamily="2" charset="-122"/>
            </a:endParaRPr>
          </a:p>
        </p:txBody>
      </p:sp>
      <p:sp>
        <p:nvSpPr>
          <p:cNvPr id="12" name="Text Box 44"/>
          <p:cNvSpPr txBox="1">
            <a:spLocks noChangeArrowheads="1"/>
          </p:cNvSpPr>
          <p:nvPr/>
        </p:nvSpPr>
        <p:spPr bwMode="auto">
          <a:xfrm>
            <a:off x="6816725" y="1508125"/>
            <a:ext cx="5016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lnSpc>
                <a:spcPct val="175000"/>
              </a:lnSpc>
            </a:pPr>
            <a:r>
              <a:rPr lang="en-US" altLang="zh-CN">
                <a:solidFill>
                  <a:srgbClr val="FF0000"/>
                </a:solidFill>
                <a:ea typeface="宋体" panose="02010600030101010101" pitchFamily="2" charset="-122"/>
              </a:rPr>
              <a:t>.5</a:t>
            </a:r>
            <a:endParaRPr lang="en-US" altLang="zh-CN">
              <a:solidFill>
                <a:srgbClr val="FF0000"/>
              </a:solidFill>
              <a:ea typeface="宋体" panose="02010600030101010101" pitchFamily="2" charset="-122"/>
            </a:endParaRPr>
          </a:p>
          <a:p>
            <a:pPr algn="r">
              <a:lnSpc>
                <a:spcPct val="175000"/>
              </a:lnSpc>
            </a:pPr>
            <a:r>
              <a:rPr lang="en-US" altLang="zh-CN">
                <a:solidFill>
                  <a:srgbClr val="FF0000"/>
                </a:solidFill>
                <a:ea typeface="宋体" panose="02010600030101010101" pitchFamily="2" charset="-122"/>
              </a:rPr>
              <a:t>1.0</a:t>
            </a:r>
            <a:endParaRPr lang="en-US" altLang="zh-CN">
              <a:solidFill>
                <a:srgbClr val="FF0000"/>
              </a:solidFill>
              <a:ea typeface="宋体" panose="02010600030101010101" pitchFamily="2" charset="-122"/>
            </a:endParaRPr>
          </a:p>
          <a:p>
            <a:pPr algn="r">
              <a:lnSpc>
                <a:spcPct val="175000"/>
              </a:lnSpc>
            </a:pPr>
            <a:r>
              <a:rPr lang="en-US" altLang="zh-CN">
                <a:solidFill>
                  <a:srgbClr val="FF0000"/>
                </a:solidFill>
                <a:ea typeface="宋体" panose="02010600030101010101" pitchFamily="2" charset="-122"/>
              </a:rPr>
              <a:t>.3</a:t>
            </a:r>
            <a:endParaRPr lang="en-US" altLang="zh-CN">
              <a:solidFill>
                <a:srgbClr val="FF0000"/>
              </a:solidFill>
              <a:ea typeface="宋体" panose="02010600030101010101" pitchFamily="2" charset="-122"/>
            </a:endParaRPr>
          </a:p>
          <a:p>
            <a:pPr algn="r">
              <a:lnSpc>
                <a:spcPct val="175000"/>
              </a:lnSpc>
            </a:pPr>
            <a:r>
              <a:rPr lang="en-US" altLang="zh-CN">
                <a:solidFill>
                  <a:srgbClr val="FF0000"/>
                </a:solidFill>
                <a:ea typeface="宋体" panose="02010600030101010101" pitchFamily="2" charset="-122"/>
              </a:rPr>
              <a:t>.2</a:t>
            </a:r>
            <a:endParaRPr lang="en-US" altLang="zh-CN">
              <a:solidFill>
                <a:srgbClr val="FF0000"/>
              </a:solidFill>
              <a:ea typeface="宋体" panose="02010600030101010101" pitchFamily="2" charset="-122"/>
            </a:endParaRPr>
          </a:p>
        </p:txBody>
      </p:sp>
      <p:sp>
        <p:nvSpPr>
          <p:cNvPr id="13" name="Text Box 45"/>
          <p:cNvSpPr txBox="1">
            <a:spLocks noChangeArrowheads="1"/>
          </p:cNvSpPr>
          <p:nvPr/>
        </p:nvSpPr>
        <p:spPr bwMode="auto">
          <a:xfrm>
            <a:off x="6800850" y="3413125"/>
            <a:ext cx="5048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lnSpc>
                <a:spcPct val="175000"/>
              </a:lnSpc>
            </a:pPr>
            <a:r>
              <a:rPr lang="en-US" altLang="zh-CN" dirty="0">
                <a:solidFill>
                  <a:srgbClr val="FF0000"/>
                </a:solidFill>
                <a:ea typeface="宋体" panose="02010600030101010101" pitchFamily="2" charset="-122"/>
              </a:rPr>
              <a:t>2.0</a:t>
            </a:r>
            <a:endParaRPr lang="en-US" altLang="zh-CN" dirty="0">
              <a:solidFill>
                <a:srgbClr val="FF0000"/>
              </a:solidFill>
              <a:ea typeface="宋体" panose="02010600030101010101" pitchFamily="2" charset="-122"/>
            </a:endParaRPr>
          </a:p>
        </p:txBody>
      </p:sp>
      <p:sp>
        <p:nvSpPr>
          <p:cNvPr id="14" name="Text Box 46"/>
          <p:cNvSpPr txBox="1">
            <a:spLocks noChangeArrowheads="1"/>
          </p:cNvSpPr>
          <p:nvPr/>
        </p:nvSpPr>
        <p:spPr bwMode="auto">
          <a:xfrm>
            <a:off x="1371600" y="5492750"/>
            <a:ext cx="6616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75000"/>
              </a:lnSpc>
            </a:pPr>
            <a:r>
              <a:rPr lang="en-US" altLang="zh-CN">
                <a:solidFill>
                  <a:srgbClr val="FF0000"/>
                </a:solidFill>
                <a:ea typeface="宋体" panose="02010600030101010101" pitchFamily="2" charset="-122"/>
              </a:rPr>
              <a:t>CPU time new = 2.0 x IC x CC   so   2.2/2.0  means 10% faster</a:t>
            </a:r>
            <a:endParaRPr lang="en-US" altLang="zh-CN">
              <a:solidFill>
                <a:srgbClr val="FF0000"/>
              </a:solidFill>
              <a:ea typeface="宋体" panose="02010600030101010101" pitchFamily="2" charset="-122"/>
            </a:endParaRPr>
          </a:p>
        </p:txBody>
      </p:sp>
      <p:sp>
        <p:nvSpPr>
          <p:cNvPr id="15" name="Text Box 47"/>
          <p:cNvSpPr txBox="1">
            <a:spLocks noChangeArrowheads="1"/>
          </p:cNvSpPr>
          <p:nvPr/>
        </p:nvSpPr>
        <p:spPr bwMode="auto">
          <a:xfrm>
            <a:off x="7642225" y="1508125"/>
            <a:ext cx="5016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lnSpc>
                <a:spcPct val="175000"/>
              </a:lnSpc>
            </a:pPr>
            <a:r>
              <a:rPr lang="en-US" altLang="zh-CN">
                <a:solidFill>
                  <a:srgbClr val="FF0000"/>
                </a:solidFill>
                <a:ea typeface="宋体" panose="02010600030101010101" pitchFamily="2" charset="-122"/>
              </a:rPr>
              <a:t>.25</a:t>
            </a:r>
            <a:endParaRPr lang="en-US" altLang="zh-CN">
              <a:solidFill>
                <a:srgbClr val="FF0000"/>
              </a:solidFill>
              <a:ea typeface="宋体" panose="02010600030101010101" pitchFamily="2" charset="-122"/>
            </a:endParaRPr>
          </a:p>
          <a:p>
            <a:pPr algn="r">
              <a:lnSpc>
                <a:spcPct val="175000"/>
              </a:lnSpc>
            </a:pPr>
            <a:r>
              <a:rPr lang="en-US" altLang="zh-CN">
                <a:solidFill>
                  <a:srgbClr val="FF0000"/>
                </a:solidFill>
                <a:ea typeface="宋体" panose="02010600030101010101" pitchFamily="2" charset="-122"/>
              </a:rPr>
              <a:t>1.0</a:t>
            </a:r>
            <a:endParaRPr lang="en-US" altLang="zh-CN">
              <a:solidFill>
                <a:srgbClr val="FF0000"/>
              </a:solidFill>
              <a:ea typeface="宋体" panose="02010600030101010101" pitchFamily="2" charset="-122"/>
            </a:endParaRPr>
          </a:p>
          <a:p>
            <a:pPr algn="r">
              <a:lnSpc>
                <a:spcPct val="175000"/>
              </a:lnSpc>
            </a:pPr>
            <a:r>
              <a:rPr lang="en-US" altLang="zh-CN">
                <a:solidFill>
                  <a:srgbClr val="FF0000"/>
                </a:solidFill>
                <a:ea typeface="宋体" panose="02010600030101010101" pitchFamily="2" charset="-122"/>
              </a:rPr>
              <a:t>.3</a:t>
            </a:r>
            <a:endParaRPr lang="en-US" altLang="zh-CN">
              <a:solidFill>
                <a:srgbClr val="FF0000"/>
              </a:solidFill>
              <a:ea typeface="宋体" panose="02010600030101010101" pitchFamily="2" charset="-122"/>
            </a:endParaRPr>
          </a:p>
          <a:p>
            <a:pPr algn="r">
              <a:lnSpc>
                <a:spcPct val="175000"/>
              </a:lnSpc>
            </a:pPr>
            <a:r>
              <a:rPr lang="en-US" altLang="zh-CN">
                <a:solidFill>
                  <a:srgbClr val="FF0000"/>
                </a:solidFill>
                <a:ea typeface="宋体" panose="02010600030101010101" pitchFamily="2" charset="-122"/>
              </a:rPr>
              <a:t>.4</a:t>
            </a:r>
            <a:endParaRPr lang="en-US" altLang="zh-CN">
              <a:solidFill>
                <a:srgbClr val="FF0000"/>
              </a:solidFill>
              <a:ea typeface="宋体" panose="02010600030101010101" pitchFamily="2" charset="-122"/>
            </a:endParaRPr>
          </a:p>
        </p:txBody>
      </p:sp>
      <p:sp>
        <p:nvSpPr>
          <p:cNvPr id="16" name="Text Box 48"/>
          <p:cNvSpPr txBox="1">
            <a:spLocks noChangeArrowheads="1"/>
          </p:cNvSpPr>
          <p:nvPr/>
        </p:nvSpPr>
        <p:spPr bwMode="auto">
          <a:xfrm>
            <a:off x="7510463" y="3413125"/>
            <a:ext cx="6334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lnSpc>
                <a:spcPct val="175000"/>
              </a:lnSpc>
            </a:pPr>
            <a:r>
              <a:rPr lang="en-US" altLang="zh-CN">
                <a:solidFill>
                  <a:srgbClr val="FF0000"/>
                </a:solidFill>
                <a:ea typeface="宋体" panose="02010600030101010101" pitchFamily="2" charset="-122"/>
              </a:rPr>
              <a:t>1.95</a:t>
            </a:r>
            <a:endParaRPr lang="en-US" altLang="zh-CN">
              <a:solidFill>
                <a:srgbClr val="FF0000"/>
              </a:solidFill>
              <a:ea typeface="宋体" panose="02010600030101010101" pitchFamily="2" charset="-122"/>
            </a:endParaRPr>
          </a:p>
        </p:txBody>
      </p:sp>
      <p:sp>
        <p:nvSpPr>
          <p:cNvPr id="17" name="Text Box 49"/>
          <p:cNvSpPr txBox="1">
            <a:spLocks noChangeArrowheads="1"/>
          </p:cNvSpPr>
          <p:nvPr/>
        </p:nvSpPr>
        <p:spPr bwMode="auto">
          <a:xfrm>
            <a:off x="1371600" y="6027738"/>
            <a:ext cx="70643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75000"/>
              </a:lnSpc>
            </a:pPr>
            <a:r>
              <a:rPr lang="en-US" altLang="zh-CN">
                <a:solidFill>
                  <a:srgbClr val="FF0000"/>
                </a:solidFill>
                <a:ea typeface="宋体" panose="02010600030101010101" pitchFamily="2" charset="-122"/>
              </a:rPr>
              <a:t>CPU time new = 1.95 x IC x CC   so   2.2/1.95  means 12.8% faster</a:t>
            </a:r>
            <a:endParaRPr lang="en-US" altLang="zh-CN">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BFB824EE-21C4-4BA2-8C81-77865C5D61E1}" type="slidenum">
              <a:rPr lang="en-AU"/>
            </a:fld>
            <a:endParaRPr lang="en-AU"/>
          </a:p>
        </p:txBody>
      </p:sp>
      <p:sp>
        <p:nvSpPr>
          <p:cNvPr id="54275" name="Rectangle 2"/>
          <p:cNvSpPr>
            <a:spLocks noGrp="1" noChangeArrowheads="1"/>
          </p:cNvSpPr>
          <p:nvPr>
            <p:ph type="title"/>
          </p:nvPr>
        </p:nvSpPr>
        <p:spPr/>
        <p:txBody>
          <a:bodyPr/>
          <a:lstStyle/>
          <a:p>
            <a:pPr eaLnBrk="1" hangingPunct="1"/>
            <a:r>
              <a:rPr lang="en-AU" smtClean="0"/>
              <a:t>SPEC Power Benchmark</a:t>
            </a:r>
            <a:endParaRPr lang="en-AU" smtClean="0"/>
          </a:p>
        </p:txBody>
      </p:sp>
      <p:sp>
        <p:nvSpPr>
          <p:cNvPr id="54276" name="Rectangle 3"/>
          <p:cNvSpPr>
            <a:spLocks noGrp="1" noChangeArrowheads="1"/>
          </p:cNvSpPr>
          <p:nvPr>
            <p:ph type="body" idx="1"/>
          </p:nvPr>
        </p:nvSpPr>
        <p:spPr>
          <a:xfrm>
            <a:off x="684213" y="1125538"/>
            <a:ext cx="8270875" cy="2447925"/>
          </a:xfrm>
        </p:spPr>
        <p:txBody>
          <a:bodyPr/>
          <a:lstStyle/>
          <a:p>
            <a:pPr eaLnBrk="1" hangingPunct="1"/>
            <a:r>
              <a:rPr lang="en-AU" smtClean="0"/>
              <a:t>Power consumption of server at different workload levels</a:t>
            </a:r>
            <a:endParaRPr lang="en-AU" smtClean="0"/>
          </a:p>
          <a:p>
            <a:pPr lvl="1" eaLnBrk="1" hangingPunct="1"/>
            <a:r>
              <a:rPr lang="en-AU" smtClean="0"/>
              <a:t>Performance: ssj_ops/sec </a:t>
            </a:r>
            <a:r>
              <a:rPr lang="en-AU" sz="2000" smtClean="0"/>
              <a:t>(server side java ops/sec)</a:t>
            </a:r>
            <a:endParaRPr lang="en-AU" sz="2000" smtClean="0"/>
          </a:p>
          <a:p>
            <a:pPr lvl="1" eaLnBrk="1" hangingPunct="1"/>
            <a:r>
              <a:rPr lang="en-AU" smtClean="0"/>
              <a:t>Power: Watts (Joules/sec)</a:t>
            </a:r>
            <a:endParaRPr lang="en-AU" smtClean="0"/>
          </a:p>
        </p:txBody>
      </p:sp>
      <p:graphicFrame>
        <p:nvGraphicFramePr>
          <p:cNvPr id="54277" name="Object 4"/>
          <p:cNvGraphicFramePr>
            <a:graphicFrameLocks noChangeAspect="1"/>
          </p:cNvGraphicFramePr>
          <p:nvPr/>
        </p:nvGraphicFramePr>
        <p:xfrm>
          <a:off x="1116013" y="3500438"/>
          <a:ext cx="7288212" cy="914400"/>
        </p:xfrm>
        <a:graphic>
          <a:graphicData uri="http://schemas.openxmlformats.org/presentationml/2006/ole">
            <mc:AlternateContent xmlns:mc="http://schemas.openxmlformats.org/markup-compatibility/2006">
              <mc:Choice xmlns:v="urn:schemas-microsoft-com:vml" Requires="v">
                <p:oleObj spid="_x0000_s62468" name="Equation" r:id="rId1" imgW="3644900" imgH="457200" progId="Equation.3">
                  <p:embed/>
                </p:oleObj>
              </mc:Choice>
              <mc:Fallback>
                <p:oleObj name="Equation" r:id="rId1" imgW="3644900" imgH="457200" progId="Equation.3">
                  <p:embed/>
                  <p:pic>
                    <p:nvPicPr>
                      <p:cNvPr id="0" name="图片 624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500438"/>
                        <a:ext cx="7288212" cy="9144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2"/>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C5D3C6CE-1EBB-4179-919E-B4E033B03C86}" type="slidenum">
              <a:rPr lang="en-AU"/>
            </a:fld>
            <a:endParaRPr lang="en-AU"/>
          </a:p>
        </p:txBody>
      </p:sp>
      <p:sp>
        <p:nvSpPr>
          <p:cNvPr id="55299" name="Rectangle 2"/>
          <p:cNvSpPr>
            <a:spLocks noGrp="1" noChangeArrowheads="1"/>
          </p:cNvSpPr>
          <p:nvPr>
            <p:ph type="title"/>
          </p:nvPr>
        </p:nvSpPr>
        <p:spPr/>
        <p:txBody>
          <a:bodyPr/>
          <a:lstStyle/>
          <a:p>
            <a:pPr eaLnBrk="1" hangingPunct="1"/>
            <a:r>
              <a:rPr lang="en-AU" smtClean="0"/>
              <a:t>SPECpower_ssj2008 for X4</a:t>
            </a:r>
            <a:endParaRPr lang="en-AU" smtClean="0"/>
          </a:p>
        </p:txBody>
      </p:sp>
      <p:graphicFrame>
        <p:nvGraphicFramePr>
          <p:cNvPr id="349416" name="Group 232"/>
          <p:cNvGraphicFramePr>
            <a:graphicFrameLocks noGrp="1"/>
          </p:cNvGraphicFramePr>
          <p:nvPr/>
        </p:nvGraphicFramePr>
        <p:xfrm>
          <a:off x="971550" y="1341438"/>
          <a:ext cx="7343775" cy="4694004"/>
        </p:xfrm>
        <a:graphic>
          <a:graphicData uri="http://schemas.openxmlformats.org/drawingml/2006/table">
            <a:tbl>
              <a:tblPr/>
              <a:tblGrid>
                <a:gridCol w="1368425"/>
                <a:gridCol w="431800"/>
                <a:gridCol w="1871663"/>
                <a:gridCol w="900112"/>
                <a:gridCol w="1620838"/>
                <a:gridCol w="1150937"/>
              </a:tblGrid>
              <a:tr h="334963">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Target Load %</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Performance (ssj_ops/sec)</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Average Power (Watts)</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cPr/>
                </a:tc>
              </a:tr>
              <a:tr h="3349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100%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231,867</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295</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90%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211,282</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286</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80%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185,803</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275</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70%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163,427</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265</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60%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140,160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256</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50%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118,324</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246</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40%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920,35</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233</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30%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70,500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222</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47,126</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206</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23,066</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180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141</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4963">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Overall sum</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1,283,590</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2,605</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gridSpan="4">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∑ssj_ops/ ∑power</a:t>
                      </a:r>
                      <a:endParaRPr kumimoji="0" lang="en-AU" sz="16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AU" sz="1600" b="0" i="0" u="none" strike="noStrike" cap="none" normalizeH="0" baseline="0" smtClean="0">
                          <a:ln>
                            <a:noFill/>
                          </a:ln>
                          <a:solidFill>
                            <a:schemeClr val="tx1"/>
                          </a:solidFill>
                          <a:effectLst/>
                          <a:latin typeface="Arial" panose="020B0604020202020204" pitchFamily="34" charset="0"/>
                        </a:rPr>
                        <a:t>493</a:t>
                      </a: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en-AU" sz="1600" b="0" i="0" u="none" strike="noStrike" cap="none" normalizeH="0" baseline="0" smtClean="0">
                        <a:ln>
                          <a:noFill/>
                        </a:ln>
                        <a:solidFill>
                          <a:schemeClr val="tx1"/>
                        </a:solidFill>
                        <a:effectLst/>
                        <a:latin typeface="Arial" panose="020B0604020202020204" pitchFamily="34" charset="0"/>
                      </a:endParaRPr>
                    </a:p>
                  </a:txBody>
                  <a:tcPr marT="45723" marB="4572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261719"/>
            <a:ext cx="8259762" cy="646331"/>
          </a:xfrm>
        </p:spPr>
        <p:txBody>
          <a:bodyPr/>
          <a:lstStyle/>
          <a:p>
            <a:r>
              <a:rPr lang="en-US" altLang="zh-CN" sz="3600" dirty="0"/>
              <a:t>Grade </a:t>
            </a:r>
            <a:r>
              <a:rPr lang="en-US" altLang="zh-CN" sz="3600" dirty="0" smtClean="0"/>
              <a:t>Distributions </a:t>
            </a:r>
            <a:r>
              <a:rPr lang="en-US" altLang="zh-CN" sz="3600" dirty="0"/>
              <a:t>in </a:t>
            </a:r>
            <a:r>
              <a:rPr lang="en-US" altLang="zh-CN" sz="3600" dirty="0" smtClean="0"/>
              <a:t>Recent Years</a:t>
            </a:r>
            <a:endParaRPr lang="zh-CN" altLang="en-US" sz="3600" dirty="0"/>
          </a:p>
        </p:txBody>
      </p:sp>
      <p:sp>
        <p:nvSpPr>
          <p:cNvPr id="4" name="页脚占位符 3"/>
          <p:cNvSpPr>
            <a:spLocks noGrp="1"/>
          </p:cNvSpPr>
          <p:nvPr>
            <p:ph type="ftr" sz="quarter" idx="10"/>
          </p:nvPr>
        </p:nvSpPr>
        <p:spPr/>
        <p:txBody>
          <a:bodyPr/>
          <a:lstStyle/>
          <a:p>
            <a:r>
              <a:rPr lang="en-AU" dirty="0" smtClean="0"/>
              <a:t>Chapter 1 — Computer Abstractions and Technology — </a:t>
            </a:r>
            <a:fld id="{9FD3F2BD-C08D-4146-B5F1-D59732E3FA60}" type="slidenum">
              <a:rPr lang="en-AU" dirty="0" smtClean="0"/>
            </a:fld>
            <a:endParaRPr lang="en-AU" dirty="0"/>
          </a:p>
        </p:txBody>
      </p:sp>
      <p:pic>
        <p:nvPicPr>
          <p:cNvPr id="6349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1796"/>
          <a:stretch>
            <a:fillRect/>
          </a:stretch>
        </p:blipFill>
        <p:spPr bwMode="auto">
          <a:xfrm>
            <a:off x="3390237" y="1098633"/>
            <a:ext cx="2948082" cy="2474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20" y="1153763"/>
            <a:ext cx="2736304" cy="247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84784" y="3626317"/>
            <a:ext cx="2160240" cy="369332"/>
          </a:xfrm>
          <a:prstGeom prst="rect">
            <a:avLst/>
          </a:prstGeom>
          <a:noFill/>
        </p:spPr>
        <p:txBody>
          <a:bodyPr wrap="square" rtlCol="0">
            <a:spAutoFit/>
          </a:bodyPr>
          <a:lstStyle/>
          <a:p>
            <a:r>
              <a:rPr lang="en-US" altLang="zh-CN" dirty="0" smtClean="0"/>
              <a:t>2007</a:t>
            </a:r>
            <a:endParaRPr lang="zh-CN" altLang="en-US" dirty="0"/>
          </a:p>
        </p:txBody>
      </p:sp>
      <p:sp>
        <p:nvSpPr>
          <p:cNvPr id="8" name="TextBox 7"/>
          <p:cNvSpPr txBox="1"/>
          <p:nvPr/>
        </p:nvSpPr>
        <p:spPr>
          <a:xfrm>
            <a:off x="3995936" y="3626317"/>
            <a:ext cx="1736685" cy="369332"/>
          </a:xfrm>
          <a:prstGeom prst="rect">
            <a:avLst/>
          </a:prstGeom>
          <a:noFill/>
        </p:spPr>
        <p:txBody>
          <a:bodyPr wrap="square" rtlCol="0">
            <a:spAutoFit/>
          </a:bodyPr>
          <a:lstStyle/>
          <a:p>
            <a:r>
              <a:rPr lang="en-US" altLang="zh-CN" dirty="0" smtClean="0"/>
              <a:t>2009</a:t>
            </a:r>
            <a:endParaRPr lang="zh-CN" altLang="en-US" dirty="0"/>
          </a:p>
        </p:txBody>
      </p:sp>
      <p:pic>
        <p:nvPicPr>
          <p:cNvPr id="6349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3245"/>
          <a:stretch>
            <a:fillRect/>
          </a:stretch>
        </p:blipFill>
        <p:spPr bwMode="auto">
          <a:xfrm>
            <a:off x="584974" y="4113626"/>
            <a:ext cx="2736304" cy="215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008529" y="6204932"/>
            <a:ext cx="1736685" cy="369332"/>
          </a:xfrm>
          <a:prstGeom prst="rect">
            <a:avLst/>
          </a:prstGeom>
          <a:noFill/>
        </p:spPr>
        <p:txBody>
          <a:bodyPr wrap="square" rtlCol="0">
            <a:spAutoFit/>
          </a:bodyPr>
          <a:lstStyle/>
          <a:p>
            <a:r>
              <a:rPr lang="en-US" altLang="zh-CN" dirty="0" smtClean="0"/>
              <a:t>2011</a:t>
            </a:r>
            <a:endParaRPr lang="zh-CN" altLang="en-US" dirty="0"/>
          </a:p>
        </p:txBody>
      </p:sp>
      <p:pic>
        <p:nvPicPr>
          <p:cNvPr id="634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753" y="1247853"/>
            <a:ext cx="2171824" cy="2031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900667" y="3493026"/>
            <a:ext cx="1736685" cy="369332"/>
          </a:xfrm>
          <a:prstGeom prst="rect">
            <a:avLst/>
          </a:prstGeom>
          <a:noFill/>
        </p:spPr>
        <p:txBody>
          <a:bodyPr wrap="square" rtlCol="0">
            <a:spAutoFit/>
          </a:bodyPr>
          <a:lstStyle/>
          <a:p>
            <a:r>
              <a:rPr lang="en-US" altLang="zh-CN" dirty="0" smtClean="0"/>
              <a:t>2010</a:t>
            </a:r>
            <a:endParaRPr lang="zh-CN" altLang="en-US" dirty="0"/>
          </a:p>
        </p:txBody>
      </p:sp>
      <p:pic>
        <p:nvPicPr>
          <p:cNvPr id="1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3245"/>
          <a:stretch>
            <a:fillRect/>
          </a:stretch>
        </p:blipFill>
        <p:spPr bwMode="auto">
          <a:xfrm>
            <a:off x="3321278" y="4389778"/>
            <a:ext cx="2736304" cy="1598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3995935" y="6137885"/>
            <a:ext cx="1736685" cy="369332"/>
          </a:xfrm>
          <a:prstGeom prst="rect">
            <a:avLst/>
          </a:prstGeom>
          <a:noFill/>
        </p:spPr>
        <p:txBody>
          <a:bodyPr wrap="square" rtlCol="0">
            <a:spAutoFit/>
          </a:bodyPr>
          <a:lstStyle/>
          <a:p>
            <a:r>
              <a:rPr lang="en-US" altLang="zh-CN" dirty="0" smtClean="0"/>
              <a:t>2012</a:t>
            </a:r>
            <a:endParaRPr lang="zh-CN" altLang="en-US" dirty="0"/>
          </a:p>
        </p:txBody>
      </p:sp>
      <p:pic>
        <p:nvPicPr>
          <p:cNvPr id="3" name="图片 2"/>
          <p:cNvPicPr>
            <a:picLocks noChangeAspect="1"/>
          </p:cNvPicPr>
          <p:nvPr/>
        </p:nvPicPr>
        <p:blipFill rotWithShape="1">
          <a:blip r:embed="rId5"/>
          <a:srcRect t="18190"/>
          <a:stretch>
            <a:fillRect/>
          </a:stretch>
        </p:blipFill>
        <p:spPr>
          <a:xfrm>
            <a:off x="6202795" y="4398180"/>
            <a:ext cx="2591091" cy="1625949"/>
          </a:xfrm>
          <a:prstGeom prst="rect">
            <a:avLst/>
          </a:prstGeom>
        </p:spPr>
      </p:pic>
      <p:sp>
        <p:nvSpPr>
          <p:cNvPr id="17" name="TextBox 15"/>
          <p:cNvSpPr txBox="1"/>
          <p:nvPr/>
        </p:nvSpPr>
        <p:spPr>
          <a:xfrm>
            <a:off x="6983341" y="6075152"/>
            <a:ext cx="1736685" cy="369332"/>
          </a:xfrm>
          <a:prstGeom prst="rect">
            <a:avLst/>
          </a:prstGeom>
          <a:noFill/>
        </p:spPr>
        <p:txBody>
          <a:bodyPr wrap="square" rtlCol="0">
            <a:spAutoFit/>
          </a:bodyPr>
          <a:lstStyle/>
          <a:p>
            <a:r>
              <a:rPr lang="en-US" altLang="zh-CN" dirty="0" smtClean="0"/>
              <a:t>2013</a:t>
            </a:r>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21A22189-B735-4935-B97B-FE3D0120EC34}" type="slidenum">
              <a:rPr lang="en-AU"/>
            </a:fld>
            <a:endParaRPr lang="en-AU"/>
          </a:p>
        </p:txBody>
      </p:sp>
      <p:sp>
        <p:nvSpPr>
          <p:cNvPr id="57347" name="Rectangle 2"/>
          <p:cNvSpPr>
            <a:spLocks noGrp="1" noChangeArrowheads="1"/>
          </p:cNvSpPr>
          <p:nvPr>
            <p:ph type="title"/>
          </p:nvPr>
        </p:nvSpPr>
        <p:spPr/>
        <p:txBody>
          <a:bodyPr/>
          <a:lstStyle/>
          <a:p>
            <a:pPr eaLnBrk="1" hangingPunct="1"/>
            <a:r>
              <a:rPr lang="en-AU" smtClean="0"/>
              <a:t>Fallacy: Low Power at Idle</a:t>
            </a:r>
            <a:endParaRPr lang="en-AU" smtClean="0"/>
          </a:p>
        </p:txBody>
      </p:sp>
      <p:sp>
        <p:nvSpPr>
          <p:cNvPr id="55300" name="Rectangle 3"/>
          <p:cNvSpPr>
            <a:spLocks noGrp="1" noChangeArrowheads="1"/>
          </p:cNvSpPr>
          <p:nvPr>
            <p:ph type="body" idx="1"/>
          </p:nvPr>
        </p:nvSpPr>
        <p:spPr/>
        <p:txBody>
          <a:bodyPr/>
          <a:lstStyle/>
          <a:p>
            <a:pPr eaLnBrk="1" hangingPunct="1"/>
            <a:r>
              <a:rPr lang="en-AU" smtClean="0"/>
              <a:t>Look back at X4 power benchmark</a:t>
            </a:r>
            <a:endParaRPr lang="en-AU" smtClean="0"/>
          </a:p>
          <a:p>
            <a:pPr lvl="1" eaLnBrk="1" hangingPunct="1"/>
            <a:r>
              <a:rPr lang="en-AU" smtClean="0"/>
              <a:t>At 100% load: </a:t>
            </a:r>
            <a:r>
              <a:rPr lang="en-AU" smtClean="0">
                <a:solidFill>
                  <a:srgbClr val="FF0000"/>
                </a:solidFill>
              </a:rPr>
              <a:t>295W</a:t>
            </a:r>
            <a:endParaRPr lang="en-AU" smtClean="0">
              <a:solidFill>
                <a:srgbClr val="FF0000"/>
              </a:solidFill>
            </a:endParaRPr>
          </a:p>
          <a:p>
            <a:pPr lvl="1" eaLnBrk="1" hangingPunct="1"/>
            <a:r>
              <a:rPr lang="en-AU" smtClean="0"/>
              <a:t>At 50% load: </a:t>
            </a:r>
            <a:r>
              <a:rPr lang="en-AU" smtClean="0">
                <a:solidFill>
                  <a:srgbClr val="FF0000"/>
                </a:solidFill>
              </a:rPr>
              <a:t>246W</a:t>
            </a:r>
            <a:r>
              <a:rPr lang="en-AU" smtClean="0"/>
              <a:t> (83%)</a:t>
            </a:r>
            <a:endParaRPr lang="en-AU" smtClean="0"/>
          </a:p>
          <a:p>
            <a:pPr lvl="1" eaLnBrk="1" hangingPunct="1"/>
            <a:r>
              <a:rPr lang="en-AU" smtClean="0"/>
              <a:t>At 10% load: </a:t>
            </a:r>
            <a:r>
              <a:rPr lang="en-AU" smtClean="0">
                <a:solidFill>
                  <a:srgbClr val="FF0000"/>
                </a:solidFill>
              </a:rPr>
              <a:t>180W</a:t>
            </a:r>
            <a:r>
              <a:rPr lang="en-AU" smtClean="0"/>
              <a:t> (61%)</a:t>
            </a:r>
            <a:endParaRPr lang="en-AU" smtClean="0"/>
          </a:p>
          <a:p>
            <a:pPr eaLnBrk="1" hangingPunct="1"/>
            <a:r>
              <a:rPr lang="en-AU" smtClean="0"/>
              <a:t>Google data center</a:t>
            </a:r>
            <a:endParaRPr lang="en-AU" smtClean="0"/>
          </a:p>
          <a:p>
            <a:pPr lvl="1" eaLnBrk="1" hangingPunct="1"/>
            <a:r>
              <a:rPr lang="en-AU" smtClean="0"/>
              <a:t>Mostly operates at 10% </a:t>
            </a:r>
            <a:r>
              <a:rPr lang="en-AU" smtClean="0">
                <a:cs typeface="Arial" panose="020B0604020202020204" pitchFamily="34" charset="0"/>
              </a:rPr>
              <a:t>– 50% load</a:t>
            </a:r>
            <a:endParaRPr lang="en-AU" smtClean="0">
              <a:cs typeface="Arial" panose="020B0604020202020204" pitchFamily="34" charset="0"/>
            </a:endParaRPr>
          </a:p>
          <a:p>
            <a:pPr lvl="1" eaLnBrk="1" hangingPunct="1"/>
            <a:r>
              <a:rPr lang="en-AU" smtClean="0">
                <a:cs typeface="Arial" panose="020B0604020202020204" pitchFamily="34" charset="0"/>
              </a:rPr>
              <a:t>At 100% load less than 1% of the time</a:t>
            </a:r>
            <a:endParaRPr lang="en-AU" smtClean="0">
              <a:cs typeface="Arial" panose="020B0604020202020204" pitchFamily="34" charset="0"/>
            </a:endParaRPr>
          </a:p>
          <a:p>
            <a:pPr eaLnBrk="1" hangingPunct="1"/>
            <a:r>
              <a:rPr lang="en-AU" smtClean="0">
                <a:cs typeface="Arial" panose="020B0604020202020204" pitchFamily="34" charset="0"/>
              </a:rPr>
              <a:t>Consider designing processors to make power proportional to load</a:t>
            </a:r>
            <a:endParaRPr lang="en-AU" smtClean="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30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30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30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30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30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30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3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4213" y="266700"/>
            <a:ext cx="8259762" cy="641350"/>
          </a:xfrm>
        </p:spPr>
        <p:txBody>
          <a:bodyPr/>
          <a:lstStyle/>
          <a:p>
            <a:pPr eaLnBrk="1" hangingPunct="1"/>
            <a:r>
              <a:rPr lang="en-US" altLang="zh-CN" sz="3600" smtClean="0">
                <a:ea typeface="宋体" panose="02010600030101010101" pitchFamily="2" charset="-122"/>
              </a:rPr>
              <a:t>Pitfall: MIPS as a Performance Metric</a:t>
            </a:r>
            <a:endParaRPr lang="en-AU" sz="3600" smtClean="0"/>
          </a:p>
        </p:txBody>
      </p:sp>
      <p:sp>
        <p:nvSpPr>
          <p:cNvPr id="14341" name="Rectangle 3"/>
          <p:cNvSpPr>
            <a:spLocks noGrp="1" noChangeArrowheads="1"/>
          </p:cNvSpPr>
          <p:nvPr>
            <p:ph type="body" idx="1"/>
          </p:nvPr>
        </p:nvSpPr>
        <p:spPr>
          <a:xfrm>
            <a:off x="684213" y="1125538"/>
            <a:ext cx="8270875" cy="2087562"/>
          </a:xfrm>
        </p:spPr>
        <p:txBody>
          <a:bodyPr/>
          <a:lstStyle/>
          <a:p>
            <a:pPr eaLnBrk="1" hangingPunct="1"/>
            <a:r>
              <a:rPr lang="en-US" altLang="zh-CN" smtClean="0">
                <a:ea typeface="宋体" panose="02010600030101010101" pitchFamily="2" charset="-122"/>
              </a:rPr>
              <a:t>MIPS: Millions of Instructions Per Second</a:t>
            </a:r>
            <a:endParaRPr lang="en-US" altLang="zh-CN" sz="1400" smtClean="0">
              <a:ea typeface="宋体" panose="02010600030101010101" pitchFamily="2" charset="-122"/>
            </a:endParaRPr>
          </a:p>
          <a:p>
            <a:pPr lvl="1" eaLnBrk="1" hangingPunct="1"/>
            <a:r>
              <a:rPr lang="en-US" altLang="zh-CN" smtClean="0">
                <a:ea typeface="宋体" panose="02010600030101010101" pitchFamily="2" charset="-122"/>
              </a:rPr>
              <a:t>If used as a metric to compare computers:</a:t>
            </a:r>
            <a:endParaRPr lang="en-US" altLang="zh-CN" smtClean="0">
              <a:ea typeface="宋体" panose="02010600030101010101" pitchFamily="2" charset="-122"/>
            </a:endParaRPr>
          </a:p>
          <a:p>
            <a:pPr lvl="2" eaLnBrk="1" hangingPunct="1"/>
            <a:r>
              <a:rPr lang="en-US" altLang="zh-CN" sz="2000" smtClean="0">
                <a:ea typeface="宋体" panose="02010600030101010101" pitchFamily="2" charset="-122"/>
              </a:rPr>
              <a:t>Doesn’t account for differences in instruction complexity</a:t>
            </a:r>
            <a:endParaRPr lang="en-US" altLang="zh-CN" sz="2000" smtClean="0">
              <a:ea typeface="宋体" panose="02010600030101010101" pitchFamily="2" charset="-122"/>
            </a:endParaRPr>
          </a:p>
          <a:p>
            <a:pPr lvl="3" eaLnBrk="1" hangingPunct="1"/>
            <a:r>
              <a:rPr lang="en-US" altLang="zh-CN" sz="1600" smtClean="0">
                <a:ea typeface="宋体" panose="02010600030101010101" pitchFamily="2" charset="-122"/>
              </a:rPr>
              <a:t>Different ISAs may lead to different instruction counts for same program</a:t>
            </a:r>
            <a:endParaRPr lang="en-US" altLang="zh-CN" sz="1600" smtClean="0">
              <a:ea typeface="宋体" panose="02010600030101010101" pitchFamily="2" charset="-122"/>
            </a:endParaRPr>
          </a:p>
          <a:p>
            <a:pPr lvl="2" eaLnBrk="1" hangingPunct="1"/>
            <a:r>
              <a:rPr lang="en-US" altLang="zh-CN" sz="2000" smtClean="0">
                <a:ea typeface="宋体" panose="02010600030101010101" pitchFamily="2" charset="-122"/>
              </a:rPr>
              <a:t>MIPS varies between programs on the same computer!</a:t>
            </a:r>
            <a:endParaRPr lang="en-US" altLang="zh-CN" sz="2000" smtClean="0">
              <a:ea typeface="宋体" panose="02010600030101010101" pitchFamily="2" charset="-122"/>
            </a:endParaRPr>
          </a:p>
          <a:p>
            <a:pPr lvl="3" eaLnBrk="1" hangingPunct="1"/>
            <a:r>
              <a:rPr lang="en-US" altLang="zh-CN" sz="1600" smtClean="0">
                <a:ea typeface="宋体" panose="02010600030101010101" pitchFamily="2" charset="-122"/>
              </a:rPr>
              <a:t>Computer cannot have a single MIPS rating</a:t>
            </a:r>
            <a:endParaRPr lang="en-US" altLang="zh-CN" sz="1600" smtClean="0">
              <a:ea typeface="宋体" panose="02010600030101010101" pitchFamily="2" charset="-122"/>
            </a:endParaRPr>
          </a:p>
          <a:p>
            <a:pPr lvl="3" eaLnBrk="1" hangingPunct="1"/>
            <a:endParaRPr lang="en-US" altLang="zh-CN" sz="1600" smtClean="0">
              <a:ea typeface="宋体" panose="02010600030101010101" pitchFamily="2" charset="-122"/>
            </a:endParaRPr>
          </a:p>
          <a:p>
            <a:pPr lvl="3" eaLnBrk="1" hangingPunct="1"/>
            <a:endParaRPr lang="en-US" altLang="zh-CN" sz="1600" smtClean="0">
              <a:ea typeface="宋体" panose="02010600030101010101" pitchFamily="2" charset="-122"/>
            </a:endParaRPr>
          </a:p>
          <a:p>
            <a:pPr lvl="3" eaLnBrk="1" hangingPunct="1"/>
            <a:endParaRPr lang="en-US" altLang="zh-CN" sz="1600" smtClean="0">
              <a:ea typeface="宋体" panose="02010600030101010101" pitchFamily="2" charset="-122"/>
            </a:endParaRPr>
          </a:p>
          <a:p>
            <a:pPr lvl="3" eaLnBrk="1" hangingPunct="1"/>
            <a:endParaRPr lang="en-US" altLang="zh-CN" sz="1600" smtClean="0">
              <a:ea typeface="宋体" panose="02010600030101010101" pitchFamily="2" charset="-122"/>
            </a:endParaRPr>
          </a:p>
          <a:p>
            <a:pPr lvl="3" eaLnBrk="1" hangingPunct="1"/>
            <a:endParaRPr lang="en-US" altLang="zh-CN" sz="1600" smtClean="0">
              <a:ea typeface="宋体" panose="02010600030101010101" pitchFamily="2" charset="-122"/>
            </a:endParaRPr>
          </a:p>
          <a:p>
            <a:pPr lvl="3" eaLnBrk="1" hangingPunct="1"/>
            <a:endParaRPr lang="en-US" altLang="zh-CN" sz="1600" smtClean="0">
              <a:ea typeface="宋体" panose="02010600030101010101" pitchFamily="2" charset="-122"/>
            </a:endParaRPr>
          </a:p>
          <a:p>
            <a:pPr lvl="3" eaLnBrk="1" hangingPunct="1"/>
            <a:endParaRPr lang="en-US" altLang="zh-CN" sz="1600" smtClean="0">
              <a:ea typeface="宋体" panose="02010600030101010101" pitchFamily="2" charset="-122"/>
            </a:endParaRPr>
          </a:p>
          <a:p>
            <a:pPr lvl="3" eaLnBrk="1" hangingPunct="1"/>
            <a:endParaRPr lang="en-US" altLang="zh-CN" sz="1600" smtClean="0">
              <a:ea typeface="宋体" panose="02010600030101010101" pitchFamily="2" charset="-122"/>
            </a:endParaRPr>
          </a:p>
          <a:p>
            <a:pPr lvl="3" eaLnBrk="1" hangingPunct="1"/>
            <a:r>
              <a:rPr lang="en-US" altLang="zh-CN" sz="1600" smtClean="0">
                <a:solidFill>
                  <a:srgbClr val="FF0000"/>
                </a:solidFill>
                <a:ea typeface="宋体" panose="02010600030101010101" pitchFamily="2" charset="-122"/>
              </a:rPr>
              <a:t>e.g. CPI varied by 13x for SPEC2006 on AMD Opteron X4, so MIPS does as well</a:t>
            </a:r>
            <a:endParaRPr lang="en-US" altLang="zh-CN" sz="1600" smtClean="0">
              <a:ea typeface="宋体" panose="02010600030101010101" pitchFamily="2" charset="-122"/>
            </a:endParaRPr>
          </a:p>
          <a:p>
            <a:pPr lvl="3" eaLnBrk="1" hangingPunct="1"/>
            <a:endParaRPr lang="en-US" altLang="zh-CN" smtClean="0">
              <a:ea typeface="宋体" panose="02010600030101010101" pitchFamily="2" charset="-122"/>
            </a:endParaRPr>
          </a:p>
        </p:txBody>
      </p:sp>
      <p:graphicFrame>
        <p:nvGraphicFramePr>
          <p:cNvPr id="14338" name="Object 4"/>
          <p:cNvGraphicFramePr>
            <a:graphicFrameLocks noChangeAspect="1"/>
          </p:cNvGraphicFramePr>
          <p:nvPr/>
        </p:nvGraphicFramePr>
        <p:xfrm>
          <a:off x="1357313" y="3643313"/>
          <a:ext cx="6556375" cy="2084387"/>
        </p:xfrm>
        <a:graphic>
          <a:graphicData uri="http://schemas.openxmlformats.org/presentationml/2006/ole">
            <mc:AlternateContent xmlns:mc="http://schemas.openxmlformats.org/markup-compatibility/2006">
              <mc:Choice xmlns:v="urn:schemas-microsoft-com:vml" Requires="v">
                <p:oleObj spid="_x0000_s58497" name="Equation" r:id="rId1" imgW="3276600" imgH="1041400" progId="Equation.3">
                  <p:embed/>
                </p:oleObj>
              </mc:Choice>
              <mc:Fallback>
                <p:oleObj name="Equation" r:id="rId1" imgW="3276600" imgH="10414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3643313"/>
                        <a:ext cx="6556375" cy="208438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3" name="Rectangle 5"/>
          <p:cNvSpPr>
            <a:spLocks noChangeArrowheads="1"/>
          </p:cNvSpPr>
          <p:nvPr/>
        </p:nvSpPr>
        <p:spPr bwMode="auto">
          <a:xfrm>
            <a:off x="873125" y="6072188"/>
            <a:ext cx="82708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200150" lvl="2" indent="-285750" eaLnBrk="1" hangingPunct="1">
              <a:spcBef>
                <a:spcPct val="20000"/>
              </a:spcBef>
              <a:buClr>
                <a:schemeClr val="hlink"/>
              </a:buClr>
              <a:buSzPct val="55000"/>
              <a:buFont typeface="Wingdings" panose="05000000000000000000" pitchFamily="2" charset="2"/>
              <a:buChar char="n"/>
            </a:pPr>
            <a:endParaRPr lang="zh-CN" altLang="zh-CN" sz="2000">
              <a:solidFill>
                <a:srgbClr val="FF0000"/>
              </a:solidFill>
            </a:endParaRPr>
          </a:p>
        </p:txBody>
      </p:sp>
      <p:sp>
        <p:nvSpPr>
          <p:cNvPr id="5837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155BAEB8-7A20-4E61-A2D6-010EF6FD3225}" type="slidenum">
              <a:rPr lang="en-AU"/>
            </a:fld>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4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4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34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1F4299AD-7327-4C22-B990-0274DFC2D68E}" type="slidenum">
              <a:rPr lang="en-AU"/>
            </a:fld>
            <a:endParaRPr lang="en-AU"/>
          </a:p>
        </p:txBody>
      </p:sp>
      <p:sp>
        <p:nvSpPr>
          <p:cNvPr id="61443" name="Rectangle 2"/>
          <p:cNvSpPr>
            <a:spLocks noGrp="1" noChangeArrowheads="1"/>
          </p:cNvSpPr>
          <p:nvPr>
            <p:ph type="title"/>
          </p:nvPr>
        </p:nvSpPr>
        <p:spPr/>
        <p:txBody>
          <a:bodyPr/>
          <a:lstStyle/>
          <a:p>
            <a:pPr eaLnBrk="1" hangingPunct="1"/>
            <a:r>
              <a:rPr lang="en-AU" smtClean="0"/>
              <a:t>Integrated Circuit Cost</a:t>
            </a:r>
            <a:endParaRPr lang="en-AU" smtClean="0"/>
          </a:p>
        </p:txBody>
      </p:sp>
      <p:sp>
        <p:nvSpPr>
          <p:cNvPr id="11269" name="Rectangle 3"/>
          <p:cNvSpPr>
            <a:spLocks noGrp="1" noChangeArrowheads="1"/>
          </p:cNvSpPr>
          <p:nvPr>
            <p:ph type="body" idx="1"/>
          </p:nvPr>
        </p:nvSpPr>
        <p:spPr>
          <a:xfrm>
            <a:off x="684213" y="4005263"/>
            <a:ext cx="8270875" cy="2232025"/>
          </a:xfrm>
        </p:spPr>
        <p:txBody>
          <a:bodyPr/>
          <a:lstStyle/>
          <a:p>
            <a:pPr eaLnBrk="1" hangingPunct="1"/>
            <a:r>
              <a:rPr lang="en-AU" sz="2800" smtClean="0"/>
              <a:t>Nonlinear relation to area and defect rate</a:t>
            </a:r>
            <a:endParaRPr lang="en-AU" sz="2800" smtClean="0"/>
          </a:p>
          <a:p>
            <a:pPr lvl="1" eaLnBrk="1" hangingPunct="1"/>
            <a:r>
              <a:rPr lang="en-AU" sz="2400" smtClean="0"/>
              <a:t>Wafer cost and area are fixed</a:t>
            </a:r>
            <a:endParaRPr lang="en-AU" sz="2400" smtClean="0"/>
          </a:p>
          <a:p>
            <a:pPr lvl="1" eaLnBrk="1" hangingPunct="1"/>
            <a:r>
              <a:rPr lang="en-AU" sz="2400" smtClean="0"/>
              <a:t>Defect rate determined by manufacturing process</a:t>
            </a:r>
            <a:endParaRPr lang="en-AU" sz="2400" smtClean="0"/>
          </a:p>
          <a:p>
            <a:pPr lvl="1" eaLnBrk="1" hangingPunct="1"/>
            <a:r>
              <a:rPr lang="en-AU" sz="2400" smtClean="0"/>
              <a:t>Die area determined by architecture and circuit design</a:t>
            </a:r>
            <a:endParaRPr lang="en-AU" sz="2400" smtClean="0"/>
          </a:p>
        </p:txBody>
      </p:sp>
      <p:graphicFrame>
        <p:nvGraphicFramePr>
          <p:cNvPr id="61445" name="Object 4"/>
          <p:cNvGraphicFramePr>
            <a:graphicFrameLocks noChangeAspect="1"/>
          </p:cNvGraphicFramePr>
          <p:nvPr/>
        </p:nvGraphicFramePr>
        <p:xfrm>
          <a:off x="1692275" y="1355725"/>
          <a:ext cx="5862638" cy="2360613"/>
        </p:xfrm>
        <a:graphic>
          <a:graphicData uri="http://schemas.openxmlformats.org/presentationml/2006/ole">
            <mc:AlternateContent xmlns:mc="http://schemas.openxmlformats.org/markup-compatibility/2006">
              <mc:Choice xmlns:v="urn:schemas-microsoft-com:vml" Requires="v">
                <p:oleObj spid="_x0000_s61568" name="Equation" r:id="rId1" imgW="2933700" imgH="1181100" progId="Equation.3">
                  <p:embed/>
                </p:oleObj>
              </mc:Choice>
              <mc:Fallback>
                <p:oleObj name="Equation" r:id="rId1" imgW="2933700" imgH="11811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355725"/>
                        <a:ext cx="5862638" cy="23606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3A0C5F3D-24FA-4AB8-8206-253308E1B91C}" type="slidenum">
              <a:rPr lang="en-AU"/>
            </a:fld>
            <a:endParaRPr lang="en-AU"/>
          </a:p>
        </p:txBody>
      </p:sp>
      <p:sp>
        <p:nvSpPr>
          <p:cNvPr id="60419" name="Rectangle 4"/>
          <p:cNvSpPr>
            <a:spLocks noGrp="1" noChangeArrowheads="1"/>
          </p:cNvSpPr>
          <p:nvPr>
            <p:ph type="title"/>
          </p:nvPr>
        </p:nvSpPr>
        <p:spPr/>
        <p:txBody>
          <a:bodyPr/>
          <a:lstStyle/>
          <a:p>
            <a:pPr eaLnBrk="1" hangingPunct="1"/>
            <a:r>
              <a:rPr lang="en-AU" dirty="0" smtClean="0"/>
              <a:t>AMD Opteron X2 Wafer</a:t>
            </a:r>
            <a:endParaRPr lang="en-AU" dirty="0" smtClean="0"/>
          </a:p>
        </p:txBody>
      </p:sp>
      <p:sp>
        <p:nvSpPr>
          <p:cNvPr id="60420" name="Rectangle 6"/>
          <p:cNvSpPr>
            <a:spLocks noGrp="1" noChangeArrowheads="1"/>
          </p:cNvSpPr>
          <p:nvPr>
            <p:ph type="body" idx="1"/>
          </p:nvPr>
        </p:nvSpPr>
        <p:spPr>
          <a:xfrm>
            <a:off x="684213" y="5084763"/>
            <a:ext cx="8270875" cy="1152525"/>
          </a:xfrm>
        </p:spPr>
        <p:txBody>
          <a:bodyPr/>
          <a:lstStyle/>
          <a:p>
            <a:pPr eaLnBrk="1" hangingPunct="1"/>
            <a:r>
              <a:rPr lang="en-AU" sz="2800" dirty="0" smtClean="0"/>
              <a:t>X2: 300mm wafer, 117 chips, 90nm technology</a:t>
            </a:r>
            <a:endParaRPr lang="en-AU" sz="2800" dirty="0" smtClean="0"/>
          </a:p>
          <a:p>
            <a:pPr eaLnBrk="1" hangingPunct="1"/>
            <a:r>
              <a:rPr lang="en-AU" sz="2800" dirty="0" smtClean="0"/>
              <a:t>X4: 45nm technology</a:t>
            </a:r>
            <a:endParaRPr lang="en-AU" sz="2800" dirty="0" smtClean="0"/>
          </a:p>
        </p:txBody>
      </p:sp>
      <p:pic>
        <p:nvPicPr>
          <p:cNvPr id="60421" name="Picture 5" descr="f01-19-P37449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00338" y="1268413"/>
            <a:ext cx="3600450"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zh-CN" altLang="en-US" dirty="0" smtClean="0"/>
              <a:t>芯片的产生与应用示意</a:t>
            </a:r>
            <a:endParaRPr lang="zh-CN" altLang="en-US" dirty="0" smtClean="0"/>
          </a:p>
        </p:txBody>
      </p:sp>
      <p:grpSp>
        <p:nvGrpSpPr>
          <p:cNvPr id="48131" name="Group 3"/>
          <p:cNvGrpSpPr/>
          <p:nvPr/>
        </p:nvGrpSpPr>
        <p:grpSpPr bwMode="auto">
          <a:xfrm>
            <a:off x="520700" y="2089150"/>
            <a:ext cx="8382000" cy="4310063"/>
            <a:chOff x="328" y="1316"/>
            <a:chExt cx="5280" cy="2715"/>
          </a:xfrm>
        </p:grpSpPr>
        <p:sp>
          <p:nvSpPr>
            <p:cNvPr id="48132" name="Rectangle 4"/>
            <p:cNvSpPr>
              <a:spLocks noChangeArrowheads="1"/>
            </p:cNvSpPr>
            <p:nvPr/>
          </p:nvSpPr>
          <p:spPr bwMode="auto">
            <a:xfrm>
              <a:off x="1556" y="3330"/>
              <a:ext cx="1697" cy="231"/>
            </a:xfrm>
            <a:prstGeom prst="rect">
              <a:avLst/>
            </a:prstGeom>
            <a:solidFill>
              <a:srgbClr val="0000FF"/>
            </a:solidFill>
            <a:ln>
              <a:noFill/>
            </a:ln>
            <a:effectLst/>
            <a:extLst>
              <a:ext uri="{91240B29-F687-4F45-9708-019B960494DF}">
                <a14:hiddenLine xmlns:a14="http://schemas.microsoft.com/office/drawing/2010/main" w="25400">
                  <a:solidFill>
                    <a:srgbClr val="33CC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20000"/>
                </a:spcBef>
              </a:pPr>
              <a:r>
                <a:rPr lang="zh-CN" altLang="en-US" sz="1800" b="1">
                  <a:solidFill>
                    <a:schemeClr val="bg1"/>
                  </a:solidFill>
                  <a:latin typeface="Arial" panose="020B0604020202020204" pitchFamily="34" charset="0"/>
                </a:rPr>
                <a:t>硅</a:t>
              </a:r>
              <a:r>
                <a:rPr lang="en-US" altLang="zh-CN" sz="1800" b="1">
                  <a:solidFill>
                    <a:schemeClr val="bg1"/>
                  </a:solidFill>
                  <a:latin typeface="Arial" panose="020B0604020202020204" pitchFamily="34" charset="0"/>
                  <a:ea typeface="PMingLiU" panose="02020500000000000000" pitchFamily="18" charset="-120"/>
                </a:rPr>
                <a:t>: </a:t>
              </a:r>
              <a:r>
                <a:rPr lang="zh-CN" altLang="en-US" sz="1800" b="1">
                  <a:solidFill>
                    <a:schemeClr val="bg1"/>
                  </a:solidFill>
                  <a:latin typeface="Arial" panose="020B0604020202020204" pitchFamily="34" charset="0"/>
                </a:rPr>
                <a:t>来源于沙子</a:t>
              </a:r>
              <a:endParaRPr lang="zh-CN" altLang="en-US" sz="1800" b="1">
                <a:solidFill>
                  <a:schemeClr val="bg1"/>
                </a:solidFill>
                <a:latin typeface="Arial" panose="020B0604020202020204" pitchFamily="34" charset="0"/>
              </a:endParaRPr>
            </a:p>
          </p:txBody>
        </p:sp>
        <p:pic>
          <p:nvPicPr>
            <p:cNvPr id="48133" name="Picture 5" descr="sugar_beach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 y="2968"/>
              <a:ext cx="1085" cy="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6" descr="globalpositio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 y="3389"/>
              <a:ext cx="492"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7" descr="JY07"/>
            <p:cNvPicPr>
              <a:picLocks noChangeAspect="1" noChangeArrowheads="1"/>
            </p:cNvPicPr>
            <p:nvPr/>
          </p:nvPicPr>
          <p:blipFill>
            <a:blip r:embed="rId3">
              <a:extLst>
                <a:ext uri="{28A0092B-C50C-407E-A947-70E740481C1C}">
                  <a14:useLocalDpi xmlns:a14="http://schemas.microsoft.com/office/drawing/2010/main" val="0"/>
                </a:ext>
              </a:extLst>
            </a:blip>
            <a:srcRect l="26598" r="11693" b="27667"/>
            <a:stretch>
              <a:fillRect/>
            </a:stretch>
          </p:blipFill>
          <p:spPr bwMode="auto">
            <a:xfrm>
              <a:off x="2154" y="1411"/>
              <a:ext cx="1360" cy="1196"/>
            </a:xfrm>
            <a:prstGeom prst="rect">
              <a:avLst/>
            </a:prstGeom>
            <a:noFill/>
            <a:ln w="12700">
              <a:solidFill>
                <a:srgbClr val="FF9900"/>
              </a:solidFill>
              <a:miter lim="800000"/>
              <a:headEnd/>
              <a:tailEnd/>
            </a:ln>
            <a:extLst>
              <a:ext uri="{909E8E84-426E-40DD-AFC4-6F175D3DCCD1}">
                <a14:hiddenFill xmlns:a14="http://schemas.microsoft.com/office/drawing/2010/main">
                  <a:solidFill>
                    <a:srgbClr val="FFFFFF"/>
                  </a:solidFill>
                </a14:hiddenFill>
              </a:ext>
            </a:extLst>
          </p:spPr>
        </p:pic>
        <p:pic>
          <p:nvPicPr>
            <p:cNvPr id="48136" name="Picture 8" descr="videog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 y="2635"/>
              <a:ext cx="1066"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9" descr="Sil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 y="1797"/>
              <a:ext cx="1080" cy="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AutoShape 10"/>
            <p:cNvSpPr>
              <a:spLocks noChangeArrowheads="1"/>
            </p:cNvSpPr>
            <p:nvPr/>
          </p:nvSpPr>
          <p:spPr bwMode="auto">
            <a:xfrm>
              <a:off x="5302" y="1900"/>
              <a:ext cx="171" cy="585"/>
            </a:xfrm>
            <a:prstGeom prst="curvedLeftArrow">
              <a:avLst>
                <a:gd name="adj1" fmla="val 68421"/>
                <a:gd name="adj2" fmla="val 136842"/>
                <a:gd name="adj3" fmla="val 33333"/>
              </a:avLst>
            </a:prstGeom>
            <a:solidFill>
              <a:srgbClr val="CCFFCC"/>
            </a:solidFill>
            <a:ln w="25400">
              <a:solidFill>
                <a:srgbClr val="33CC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139" name="AutoShape 11"/>
            <p:cNvSpPr>
              <a:spLocks noChangeArrowheads="1"/>
            </p:cNvSpPr>
            <p:nvPr/>
          </p:nvSpPr>
          <p:spPr bwMode="auto">
            <a:xfrm flipV="1">
              <a:off x="3685" y="1496"/>
              <a:ext cx="521" cy="161"/>
            </a:xfrm>
            <a:prstGeom prst="curvedUpArrow">
              <a:avLst>
                <a:gd name="adj1" fmla="val 64720"/>
                <a:gd name="adj2" fmla="val 129441"/>
                <a:gd name="adj3" fmla="val 33333"/>
              </a:avLst>
            </a:prstGeom>
            <a:solidFill>
              <a:srgbClr val="CCFFCC"/>
            </a:solidFill>
            <a:ln w="25400">
              <a:solidFill>
                <a:srgbClr val="33CC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140" name="Oval 12"/>
            <p:cNvSpPr>
              <a:spLocks noChangeArrowheads="1"/>
            </p:cNvSpPr>
            <p:nvPr/>
          </p:nvSpPr>
          <p:spPr bwMode="auto">
            <a:xfrm>
              <a:off x="2115" y="1316"/>
              <a:ext cx="1464" cy="1506"/>
            </a:xfrm>
            <a:prstGeom prst="ellipse">
              <a:avLst/>
            </a:prstGeom>
            <a:noFill/>
            <a:ln w="25400">
              <a:solidFill>
                <a:srgbClr val="FF0000"/>
              </a:solidFill>
              <a:prstDash val="sysDot"/>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141" name="AutoShape 13"/>
            <p:cNvSpPr>
              <a:spLocks noChangeArrowheads="1"/>
            </p:cNvSpPr>
            <p:nvPr/>
          </p:nvSpPr>
          <p:spPr bwMode="auto">
            <a:xfrm flipV="1">
              <a:off x="1477" y="1507"/>
              <a:ext cx="521" cy="161"/>
            </a:xfrm>
            <a:prstGeom prst="curvedUpArrow">
              <a:avLst>
                <a:gd name="adj1" fmla="val 64720"/>
                <a:gd name="adj2" fmla="val 129441"/>
                <a:gd name="adj3" fmla="val 33333"/>
              </a:avLst>
            </a:prstGeom>
            <a:solidFill>
              <a:srgbClr val="CCFFCC"/>
            </a:solidFill>
            <a:ln w="25400">
              <a:solidFill>
                <a:srgbClr val="33CC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pic>
          <p:nvPicPr>
            <p:cNvPr id="48142" name="Picture 14" descr="embed_flas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3" y="1696"/>
              <a:ext cx="1255"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3" name="Picture 15" descr="ferrariF50tupian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3" y="3402"/>
              <a:ext cx="7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4" name="Picture 16" descr="interne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8" y="3134"/>
              <a:ext cx="610" cy="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5" name="Picture 17" descr="digitalassistan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3" y="2956"/>
              <a:ext cx="528"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6" name="Picture 18" descr="cellphon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7" y="2438"/>
              <a:ext cx="564"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zh-CN" dirty="0" smtClean="0">
                <a:solidFill>
                  <a:srgbClr val="003399"/>
                </a:solidFill>
              </a:rPr>
              <a:t>Purity of </a:t>
            </a:r>
            <a:r>
              <a:rPr lang="en-US" altLang="zh-CN" dirty="0" smtClean="0"/>
              <a:t>Silicon of chips </a:t>
            </a:r>
            <a:endParaRPr lang="zh-CN" altLang="en-US" dirty="0" smtClean="0">
              <a:solidFill>
                <a:srgbClr val="0000FF"/>
              </a:solidFill>
            </a:endParaRPr>
          </a:p>
        </p:txBody>
      </p:sp>
      <p:sp>
        <p:nvSpPr>
          <p:cNvPr id="49155" name="Rectangle 3"/>
          <p:cNvSpPr>
            <a:spLocks noGrp="1" noChangeArrowheads="1"/>
          </p:cNvSpPr>
          <p:nvPr>
            <p:ph type="body" idx="1"/>
          </p:nvPr>
        </p:nvSpPr>
        <p:spPr>
          <a:xfrm>
            <a:off x="549275" y="1340768"/>
            <a:ext cx="6891338" cy="228032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77825" indent="-377825">
              <a:lnSpc>
                <a:spcPct val="90000"/>
              </a:lnSpc>
              <a:buClr>
                <a:srgbClr val="993366"/>
              </a:buClr>
              <a:buFont typeface="Wingdings" panose="05000000000000000000" pitchFamily="2" charset="2"/>
              <a:buBlip>
                <a:blip r:embed="rId1"/>
              </a:buBlip>
            </a:pPr>
            <a:r>
              <a:rPr lang="zh-CN" altLang="en-US" sz="2800" dirty="0" smtClean="0"/>
              <a:t>硅体材料纯度达到 </a:t>
            </a:r>
            <a:r>
              <a:rPr lang="en-US" altLang="zh-CN" sz="2800" dirty="0" smtClean="0">
                <a:solidFill>
                  <a:srgbClr val="FF0000"/>
                </a:solidFill>
                <a:ea typeface="PMingLiU" panose="02020500000000000000" pitchFamily="18" charset="-120"/>
              </a:rPr>
              <a:t>99.9999999</a:t>
            </a:r>
            <a:r>
              <a:rPr lang="en-US" altLang="zh-CN" sz="2800" dirty="0" smtClean="0"/>
              <a:t>%</a:t>
            </a:r>
            <a:endParaRPr lang="en-US" altLang="zh-CN" sz="2800" dirty="0" smtClean="0"/>
          </a:p>
          <a:p>
            <a:pPr marL="377825" indent="-377825">
              <a:lnSpc>
                <a:spcPct val="90000"/>
              </a:lnSpc>
              <a:buClr>
                <a:srgbClr val="993366"/>
              </a:buClr>
              <a:buFont typeface="Wingdings" panose="05000000000000000000" pitchFamily="2" charset="2"/>
              <a:buNone/>
            </a:pPr>
            <a:r>
              <a:rPr lang="en-US" altLang="zh-CN" sz="1800" b="1" dirty="0" smtClean="0">
                <a:solidFill>
                  <a:srgbClr val="003399"/>
                </a:solidFill>
              </a:rPr>
              <a:t>	Only allow one purity in 10B atoms</a:t>
            </a:r>
            <a:r>
              <a:rPr lang="en-US" altLang="zh-CN" sz="1800" b="1" dirty="0" smtClean="0">
                <a:solidFill>
                  <a:srgbClr val="003399"/>
                </a:solidFill>
                <a:latin typeface="华文新魏" panose="02010800040101010101" pitchFamily="2" charset="-122"/>
              </a:rPr>
              <a:t> </a:t>
            </a:r>
            <a:r>
              <a:rPr lang="en-US" altLang="zh-CN" sz="1800" b="1" dirty="0" smtClean="0">
                <a:solidFill>
                  <a:srgbClr val="003399"/>
                </a:solidFill>
              </a:rPr>
              <a:t>——</a:t>
            </a:r>
            <a:r>
              <a:rPr lang="en-US" altLang="zh-CN" sz="1800" b="1" dirty="0" smtClean="0">
                <a:solidFill>
                  <a:srgbClr val="003399"/>
                </a:solidFill>
                <a:latin typeface="华文新魏" panose="02010800040101010101" pitchFamily="2" charset="-122"/>
              </a:rPr>
              <a:t> equivalent to one defect in the  Pin-</a:t>
            </a:r>
            <a:r>
              <a:rPr lang="en-US" altLang="zh-CN" sz="1800" b="1" dirty="0" err="1" smtClean="0">
                <a:solidFill>
                  <a:srgbClr val="003399"/>
                </a:solidFill>
                <a:latin typeface="华文新魏" panose="02010800040101010101" pitchFamily="2" charset="-122"/>
              </a:rPr>
              <a:t>Pon</a:t>
            </a:r>
            <a:r>
              <a:rPr lang="en-US" altLang="zh-CN" sz="1800" b="1" dirty="0" smtClean="0">
                <a:solidFill>
                  <a:srgbClr val="003399"/>
                </a:solidFill>
                <a:latin typeface="华文新魏" panose="02010800040101010101" pitchFamily="2" charset="-122"/>
              </a:rPr>
              <a:t> balls filled in between Earth and Moon.</a:t>
            </a:r>
            <a:endParaRPr lang="en-US" altLang="zh-CN" sz="1800" b="1" dirty="0" smtClean="0">
              <a:solidFill>
                <a:srgbClr val="003399"/>
              </a:solidFill>
              <a:latin typeface="华文新魏" panose="02010800040101010101" pitchFamily="2" charset="-122"/>
            </a:endParaRPr>
          </a:p>
        </p:txBody>
      </p:sp>
      <p:pic>
        <p:nvPicPr>
          <p:cNvPr id="49156" name="Picture 4" descr="earth to m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924944"/>
            <a:ext cx="4438650"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4213" y="261719"/>
            <a:ext cx="8259762" cy="646331"/>
          </a:xfrm>
        </p:spPr>
        <p:txBody>
          <a:bodyPr/>
          <a:lstStyle/>
          <a:p>
            <a:r>
              <a:rPr lang="en-US" altLang="zh-CN" sz="3600" dirty="0" smtClean="0">
                <a:solidFill>
                  <a:srgbClr val="0000FF"/>
                </a:solidFill>
              </a:rPr>
              <a:t>Purity </a:t>
            </a:r>
            <a:r>
              <a:rPr lang="en-US" altLang="zh-CN" sz="3600" dirty="0">
                <a:solidFill>
                  <a:srgbClr val="0000FF"/>
                </a:solidFill>
              </a:rPr>
              <a:t>of </a:t>
            </a:r>
            <a:r>
              <a:rPr lang="en-US" altLang="zh-CN" sz="3600" dirty="0" smtClean="0">
                <a:solidFill>
                  <a:srgbClr val="0000FF"/>
                </a:solidFill>
              </a:rPr>
              <a:t>Manufacturing </a:t>
            </a:r>
            <a:r>
              <a:rPr lang="en-US" altLang="zh-CN" sz="3600" dirty="0" err="1" smtClean="0">
                <a:solidFill>
                  <a:srgbClr val="0000FF"/>
                </a:solidFill>
              </a:rPr>
              <a:t>enviroments</a:t>
            </a:r>
            <a:endParaRPr lang="zh-CN" altLang="en-US" sz="3600" dirty="0" smtClean="0">
              <a:solidFill>
                <a:srgbClr val="0000FF"/>
              </a:solidFill>
            </a:endParaRPr>
          </a:p>
        </p:txBody>
      </p:sp>
      <p:sp>
        <p:nvSpPr>
          <p:cNvPr id="50179" name="Rectangle 3"/>
          <p:cNvSpPr>
            <a:spLocks noGrp="1" noChangeArrowheads="1"/>
          </p:cNvSpPr>
          <p:nvPr>
            <p:ph type="body" idx="1"/>
          </p:nvPr>
        </p:nvSpPr>
        <p:spPr>
          <a:xfrm>
            <a:off x="666750" y="1412776"/>
            <a:ext cx="4648200" cy="4000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pPr>
            <a:r>
              <a:rPr lang="zh-CN" altLang="en-US" sz="2400" dirty="0" smtClean="0">
                <a:solidFill>
                  <a:schemeClr val="tx2">
                    <a:lumMod val="50000"/>
                  </a:schemeClr>
                </a:solidFill>
                <a:latin typeface="华文新魏" panose="02010800040101010101" pitchFamily="2" charset="-122"/>
              </a:rPr>
              <a:t>洁净度是药品制造的</a:t>
            </a:r>
            <a:r>
              <a:rPr lang="en-US" altLang="zh-CN" sz="2400" dirty="0" smtClean="0">
                <a:solidFill>
                  <a:schemeClr val="tx2">
                    <a:lumMod val="50000"/>
                  </a:schemeClr>
                </a:solidFill>
                <a:latin typeface="华文新魏" panose="02010800040101010101" pitchFamily="2" charset="-122"/>
              </a:rPr>
              <a:t>1000</a:t>
            </a:r>
            <a:r>
              <a:rPr lang="zh-CN" altLang="en-US" sz="2400" dirty="0" smtClean="0">
                <a:solidFill>
                  <a:schemeClr val="tx2">
                    <a:lumMod val="50000"/>
                  </a:schemeClr>
                </a:solidFill>
                <a:latin typeface="华文新魏" panose="02010800040101010101" pitchFamily="2" charset="-122"/>
              </a:rPr>
              <a:t>倍。</a:t>
            </a:r>
            <a:endParaRPr lang="zh-CN" altLang="en-US" sz="2400" dirty="0" smtClean="0">
              <a:solidFill>
                <a:schemeClr val="tx2">
                  <a:lumMod val="50000"/>
                </a:schemeClr>
              </a:solidFill>
              <a:latin typeface="华文新魏" panose="02010800040101010101" pitchFamily="2" charset="-122"/>
            </a:endParaRPr>
          </a:p>
        </p:txBody>
      </p:sp>
      <p:pic>
        <p:nvPicPr>
          <p:cNvPr id="5018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19400" y="2438400"/>
            <a:ext cx="3429000" cy="4038600"/>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sp>
        <p:nvSpPr>
          <p:cNvPr id="50181" name="Rectangle 5"/>
          <p:cNvSpPr>
            <a:spLocks noChangeArrowheads="1"/>
          </p:cNvSpPr>
          <p:nvPr/>
        </p:nvSpPr>
        <p:spPr bwMode="auto">
          <a:xfrm>
            <a:off x="223838" y="3500438"/>
            <a:ext cx="2547937" cy="284162"/>
          </a:xfrm>
          <a:prstGeom prst="rect">
            <a:avLst/>
          </a:prstGeom>
          <a:solidFill>
            <a:srgbClr val="0000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200" b="1">
                <a:solidFill>
                  <a:srgbClr val="FFFF00"/>
                </a:solidFill>
                <a:latin typeface="Arial" panose="020B0604020202020204" pitchFamily="34" charset="0"/>
              </a:rPr>
              <a:t>晶圆</a:t>
            </a:r>
            <a:r>
              <a:rPr kumimoji="0" lang="en-US" altLang="zh-CN" sz="1200" b="1">
                <a:solidFill>
                  <a:srgbClr val="FFFF00"/>
                </a:solidFill>
                <a:latin typeface="Arial" panose="020B0604020202020204" pitchFamily="34" charset="0"/>
                <a:ea typeface="PMingLiU" panose="02020500000000000000" pitchFamily="18" charset="-120"/>
              </a:rPr>
              <a:t>: </a:t>
            </a:r>
            <a:r>
              <a:rPr kumimoji="0" lang="zh-CN" altLang="en-US" sz="1200" b="1">
                <a:solidFill>
                  <a:srgbClr val="FFFF00"/>
                </a:solidFill>
                <a:latin typeface="Arial" panose="020B0604020202020204" pitchFamily="34" charset="0"/>
              </a:rPr>
              <a:t>不能用手直接拿取</a:t>
            </a:r>
            <a:endParaRPr kumimoji="0" lang="zh-CN" altLang="en-US" sz="1200" b="1">
              <a:solidFill>
                <a:srgbClr val="FFFF00"/>
              </a:solidFill>
              <a:latin typeface="Arial" panose="020B0604020202020204" pitchFamily="34" charset="0"/>
            </a:endParaRPr>
          </a:p>
        </p:txBody>
      </p:sp>
      <p:sp>
        <p:nvSpPr>
          <p:cNvPr id="50182" name="Rectangle 6"/>
          <p:cNvSpPr>
            <a:spLocks noChangeArrowheads="1"/>
          </p:cNvSpPr>
          <p:nvPr/>
        </p:nvSpPr>
        <p:spPr bwMode="auto">
          <a:xfrm>
            <a:off x="666750" y="5326063"/>
            <a:ext cx="1790700" cy="466725"/>
          </a:xfrm>
          <a:prstGeom prst="rect">
            <a:avLst/>
          </a:prstGeom>
          <a:solidFill>
            <a:srgbClr val="0000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200" b="1">
                <a:solidFill>
                  <a:srgbClr val="FFFF00"/>
                </a:solidFill>
                <a:latin typeface="Arial" panose="020B0604020202020204" pitchFamily="34" charset="0"/>
              </a:rPr>
              <a:t>操作者</a:t>
            </a:r>
            <a:r>
              <a:rPr kumimoji="0" lang="en-US" altLang="zh-CN" sz="1200" b="1">
                <a:solidFill>
                  <a:srgbClr val="FFFF00"/>
                </a:solidFill>
                <a:latin typeface="Arial" panose="020B0604020202020204" pitchFamily="34" charset="0"/>
                <a:ea typeface="PMingLiU" panose="02020500000000000000" pitchFamily="18" charset="-120"/>
              </a:rPr>
              <a:t>—— </a:t>
            </a:r>
            <a:r>
              <a:rPr kumimoji="0" lang="zh-CN" altLang="en-US" sz="1200" b="1">
                <a:solidFill>
                  <a:srgbClr val="FFFF00"/>
                </a:solidFill>
                <a:latin typeface="Arial" panose="020B0604020202020204" pitchFamily="34" charset="0"/>
              </a:rPr>
              <a:t>必须穿洁净  工作服</a:t>
            </a:r>
            <a:endParaRPr kumimoji="0" lang="zh-CN" altLang="en-US" sz="1200" b="1">
              <a:solidFill>
                <a:srgbClr val="FFFF00"/>
              </a:solidFill>
              <a:latin typeface="Arial" panose="020B0604020202020204" pitchFamily="34" charset="0"/>
            </a:endParaRPr>
          </a:p>
        </p:txBody>
      </p:sp>
      <p:sp>
        <p:nvSpPr>
          <p:cNvPr id="50183" name="Rectangle 7"/>
          <p:cNvSpPr>
            <a:spLocks noChangeArrowheads="1"/>
          </p:cNvSpPr>
          <p:nvPr/>
        </p:nvSpPr>
        <p:spPr bwMode="auto">
          <a:xfrm>
            <a:off x="6248400" y="3352800"/>
            <a:ext cx="2379663" cy="284163"/>
          </a:xfrm>
          <a:prstGeom prst="rect">
            <a:avLst/>
          </a:prstGeom>
          <a:solidFill>
            <a:srgbClr val="0000F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200" b="1">
                <a:solidFill>
                  <a:srgbClr val="FFFF00"/>
                </a:solidFill>
                <a:latin typeface="Arial" panose="020B0604020202020204" pitchFamily="34" charset="0"/>
              </a:rPr>
              <a:t>洁净空气</a:t>
            </a:r>
            <a:endParaRPr kumimoji="0" lang="zh-CN" altLang="en-US" sz="1200" b="1">
              <a:solidFill>
                <a:srgbClr val="FFFF00"/>
              </a:solidFill>
              <a:latin typeface="Arial" panose="020B0604020202020204" pitchFamily="34" charset="0"/>
            </a:endParaRPr>
          </a:p>
        </p:txBody>
      </p:sp>
      <p:sp>
        <p:nvSpPr>
          <p:cNvPr id="50184" name="Line 8"/>
          <p:cNvSpPr>
            <a:spLocks noChangeShapeType="1"/>
          </p:cNvSpPr>
          <p:nvPr/>
        </p:nvSpPr>
        <p:spPr bwMode="auto">
          <a:xfrm>
            <a:off x="2703513" y="3789363"/>
            <a:ext cx="977900" cy="661987"/>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5" name="Line 9"/>
          <p:cNvSpPr>
            <a:spLocks noChangeShapeType="1"/>
          </p:cNvSpPr>
          <p:nvPr/>
        </p:nvSpPr>
        <p:spPr bwMode="auto">
          <a:xfrm flipV="1">
            <a:off x="2465388" y="5305425"/>
            <a:ext cx="1754187" cy="301625"/>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6" name="Line 10"/>
          <p:cNvSpPr>
            <a:spLocks noChangeShapeType="1"/>
          </p:cNvSpPr>
          <p:nvPr/>
        </p:nvSpPr>
        <p:spPr bwMode="auto">
          <a:xfrm flipH="1" flipV="1">
            <a:off x="4759325" y="3114675"/>
            <a:ext cx="1566863" cy="414338"/>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zh-CN" altLang="en-US" dirty="0" smtClean="0">
                <a:solidFill>
                  <a:srgbClr val="3333FF"/>
                </a:solidFill>
              </a:rPr>
              <a:t>分层结构</a:t>
            </a:r>
            <a:endParaRPr lang="zh-CN" altLang="en-US" dirty="0" smtClean="0">
              <a:solidFill>
                <a:srgbClr val="3333FF"/>
              </a:solidFill>
            </a:endParaRPr>
          </a:p>
        </p:txBody>
      </p:sp>
      <p:sp>
        <p:nvSpPr>
          <p:cNvPr id="53251" name="Rectangle 3"/>
          <p:cNvSpPr>
            <a:spLocks noChangeArrowheads="1"/>
          </p:cNvSpPr>
          <p:nvPr/>
        </p:nvSpPr>
        <p:spPr bwMode="auto">
          <a:xfrm>
            <a:off x="1905000" y="5394325"/>
            <a:ext cx="3452813" cy="13112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5400">
                <a:solidFill>
                  <a:srgbClr val="33CC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000">
                <a:solidFill>
                  <a:srgbClr val="3333FF"/>
                </a:solidFill>
                <a:latin typeface="Times New Roman" panose="02020603050405020304" pitchFamily="18" charset="0"/>
              </a:rPr>
              <a:t>0.15 </a:t>
            </a:r>
            <a:r>
              <a:rPr kumimoji="0" lang="en-US" altLang="zh-CN" sz="2000">
                <a:solidFill>
                  <a:schemeClr val="accent2"/>
                </a:solidFill>
                <a:latin typeface="Times New Roman" panose="02020603050405020304" pitchFamily="18" charset="0"/>
                <a:sym typeface="Symbol" panose="05050102010706020507" pitchFamily="18" charset="2"/>
              </a:rPr>
              <a:t></a:t>
            </a:r>
            <a:r>
              <a:rPr kumimoji="0" lang="en-US" altLang="zh-CN" sz="2000">
                <a:solidFill>
                  <a:schemeClr val="accent2"/>
                </a:solidFill>
                <a:latin typeface="Times New Roman" panose="02020603050405020304" pitchFamily="18" charset="0"/>
              </a:rPr>
              <a:t>m</a:t>
            </a:r>
            <a:r>
              <a:rPr kumimoji="0" lang="en-US" altLang="zh-CN" sz="2000">
                <a:solidFill>
                  <a:srgbClr val="CC0000"/>
                </a:solidFill>
                <a:latin typeface="Times New Roman" panose="02020603050405020304" pitchFamily="18" charset="0"/>
              </a:rPr>
              <a:t> </a:t>
            </a:r>
            <a:r>
              <a:rPr lang="zh-CN" altLang="en-US" sz="2000">
                <a:solidFill>
                  <a:srgbClr val="3333FF"/>
                </a:solidFill>
                <a:latin typeface="Times New Roman" panose="02020603050405020304" pitchFamily="18" charset="0"/>
              </a:rPr>
              <a:t>逻辑电路分层结构</a:t>
            </a:r>
            <a:r>
              <a:rPr lang="en-US" altLang="zh-CN" sz="2000">
                <a:solidFill>
                  <a:srgbClr val="3333FF"/>
                </a:solidFill>
                <a:latin typeface="Times New Roman" panose="02020603050405020304" pitchFamily="18" charset="0"/>
              </a:rPr>
              <a:t>:  </a:t>
            </a:r>
            <a:endParaRPr lang="en-US" altLang="zh-CN" sz="2000">
              <a:solidFill>
                <a:srgbClr val="3333FF"/>
              </a:solidFill>
              <a:latin typeface="Times New Roman" panose="02020603050405020304" pitchFamily="18" charset="0"/>
            </a:endParaRPr>
          </a:p>
          <a:p>
            <a:pPr algn="ctr">
              <a:spcBef>
                <a:spcPct val="50000"/>
              </a:spcBef>
            </a:pPr>
            <a:r>
              <a:rPr lang="zh-CN" altLang="en-US" sz="2000">
                <a:solidFill>
                  <a:srgbClr val="3333FF"/>
                </a:solidFill>
                <a:latin typeface="Times New Roman" panose="02020603050405020304" pitchFamily="18" charset="0"/>
              </a:rPr>
              <a:t>共</a:t>
            </a:r>
            <a:r>
              <a:rPr lang="en-US" altLang="zh-CN" sz="2000">
                <a:solidFill>
                  <a:srgbClr val="3333FF"/>
                </a:solidFill>
                <a:latin typeface="Times New Roman" panose="02020603050405020304" pitchFamily="18" charset="0"/>
              </a:rPr>
              <a:t>30</a:t>
            </a:r>
            <a:r>
              <a:rPr lang="zh-CN" altLang="en-US" sz="2000">
                <a:solidFill>
                  <a:srgbClr val="3333FF"/>
                </a:solidFill>
                <a:latin typeface="Times New Roman" panose="02020603050405020304" pitchFamily="18" charset="0"/>
              </a:rPr>
              <a:t>层光掩膜 </a:t>
            </a:r>
            <a:endParaRPr lang="zh-CN" altLang="en-US" sz="2000">
              <a:solidFill>
                <a:srgbClr val="3333FF"/>
              </a:solidFill>
              <a:latin typeface="Times New Roman" panose="02020603050405020304" pitchFamily="18" charset="0"/>
            </a:endParaRPr>
          </a:p>
          <a:p>
            <a:pPr algn="ctr">
              <a:spcBef>
                <a:spcPct val="50000"/>
              </a:spcBef>
            </a:pPr>
            <a:r>
              <a:rPr lang="zh-CN" altLang="en-US" sz="2000">
                <a:solidFill>
                  <a:srgbClr val="3333FF"/>
                </a:solidFill>
                <a:latin typeface="Times New Roman" panose="02020603050405020304" pitchFamily="18" charset="0"/>
              </a:rPr>
              <a:t>总共需</a:t>
            </a:r>
            <a:r>
              <a:rPr lang="en-US" altLang="zh-CN" sz="2000">
                <a:solidFill>
                  <a:srgbClr val="3333FF"/>
                </a:solidFill>
                <a:latin typeface="Times New Roman" panose="02020603050405020304" pitchFamily="18" charset="0"/>
              </a:rPr>
              <a:t>600</a:t>
            </a:r>
            <a:r>
              <a:rPr lang="zh-CN" altLang="en-US" sz="2000">
                <a:solidFill>
                  <a:srgbClr val="3333FF"/>
                </a:solidFill>
                <a:latin typeface="Times New Roman" panose="02020603050405020304" pitchFamily="18" charset="0"/>
              </a:rPr>
              <a:t>多步骤制造</a:t>
            </a:r>
            <a:endParaRPr lang="zh-CN" altLang="en-US" sz="2000">
              <a:solidFill>
                <a:srgbClr val="3333FF"/>
              </a:solidFill>
              <a:latin typeface="Times New Roman" panose="02020603050405020304" pitchFamily="18" charset="0"/>
            </a:endParaRPr>
          </a:p>
        </p:txBody>
      </p:sp>
      <p:pic>
        <p:nvPicPr>
          <p:cNvPr id="53252"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55775" y="2116138"/>
            <a:ext cx="3800475" cy="3167062"/>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pic>
      <p:pic>
        <p:nvPicPr>
          <p:cNvPr id="532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135063"/>
            <a:ext cx="2438400" cy="543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4" name="Text Box 6"/>
          <p:cNvSpPr txBox="1">
            <a:spLocks noChangeArrowheads="1"/>
          </p:cNvSpPr>
          <p:nvPr/>
        </p:nvSpPr>
        <p:spPr bwMode="auto">
          <a:xfrm>
            <a:off x="7891463" y="5678488"/>
            <a:ext cx="619125" cy="2381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000" b="1">
                <a:solidFill>
                  <a:srgbClr val="FFFF00"/>
                </a:solidFill>
                <a:latin typeface="MingLiU" panose="02020509000000000000" pitchFamily="49" charset="-120"/>
                <a:ea typeface="PMingLiU" panose="02020500000000000000" pitchFamily="18" charset="-120"/>
              </a:rPr>
              <a:t> </a:t>
            </a:r>
            <a:r>
              <a:rPr lang="en-US" altLang="zh-CN" sz="1000" b="1">
                <a:solidFill>
                  <a:srgbClr val="FFFF00"/>
                </a:solidFill>
                <a:latin typeface="MingLiU" panose="02020509000000000000" pitchFamily="49" charset="-120"/>
                <a:ea typeface="PMingLiU" panose="02020500000000000000" pitchFamily="18" charset="-120"/>
              </a:rPr>
              <a:t>POLY</a:t>
            </a:r>
            <a:endParaRPr lang="en-US" altLang="zh-CN" sz="1000" b="1">
              <a:solidFill>
                <a:srgbClr val="FFFF00"/>
              </a:solidFill>
              <a:latin typeface="Times New Roman" panose="02020603050405020304" pitchFamily="18" charset="0"/>
            </a:endParaRPr>
          </a:p>
        </p:txBody>
      </p:sp>
      <p:sp>
        <p:nvSpPr>
          <p:cNvPr id="53255" name="Text Box 7"/>
          <p:cNvSpPr txBox="1">
            <a:spLocks noChangeArrowheads="1"/>
          </p:cNvSpPr>
          <p:nvPr/>
        </p:nvSpPr>
        <p:spPr bwMode="auto">
          <a:xfrm>
            <a:off x="7896225" y="5208588"/>
            <a:ext cx="619125" cy="2381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000" b="1">
                <a:solidFill>
                  <a:srgbClr val="FFFF00"/>
                </a:solidFill>
                <a:latin typeface="MingLiU" panose="02020509000000000000" pitchFamily="49" charset="-120"/>
                <a:ea typeface="PMingLiU" panose="02020500000000000000" pitchFamily="18" charset="-120"/>
              </a:rPr>
              <a:t>1-Via</a:t>
            </a:r>
            <a:endParaRPr lang="en-US" altLang="zh-CN" sz="1000" b="1">
              <a:solidFill>
                <a:srgbClr val="FFFF00"/>
              </a:solidFill>
              <a:latin typeface="Times New Roman" panose="02020603050405020304" pitchFamily="18" charset="0"/>
            </a:endParaRPr>
          </a:p>
        </p:txBody>
      </p:sp>
      <p:sp>
        <p:nvSpPr>
          <p:cNvPr id="53256" name="Text Box 8"/>
          <p:cNvSpPr txBox="1">
            <a:spLocks noChangeArrowheads="1"/>
          </p:cNvSpPr>
          <p:nvPr/>
        </p:nvSpPr>
        <p:spPr bwMode="auto">
          <a:xfrm>
            <a:off x="7931150" y="4575175"/>
            <a:ext cx="619125" cy="2381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000" b="1">
                <a:solidFill>
                  <a:srgbClr val="FFFF00"/>
                </a:solidFill>
                <a:latin typeface="MingLiU" panose="02020509000000000000" pitchFamily="49" charset="-120"/>
                <a:ea typeface="PMingLiU" panose="02020500000000000000" pitchFamily="18" charset="-120"/>
              </a:rPr>
              <a:t>2-Via</a:t>
            </a:r>
            <a:endParaRPr lang="en-US" altLang="zh-CN" sz="1000" b="1">
              <a:solidFill>
                <a:srgbClr val="FFFF00"/>
              </a:solidFill>
              <a:latin typeface="Times New Roman" panose="02020603050405020304" pitchFamily="18" charset="0"/>
            </a:endParaRPr>
          </a:p>
        </p:txBody>
      </p:sp>
      <p:sp>
        <p:nvSpPr>
          <p:cNvPr id="53257" name="Text Box 9"/>
          <p:cNvSpPr txBox="1">
            <a:spLocks noChangeArrowheads="1"/>
          </p:cNvSpPr>
          <p:nvPr/>
        </p:nvSpPr>
        <p:spPr bwMode="auto">
          <a:xfrm>
            <a:off x="7913688" y="3919538"/>
            <a:ext cx="619125" cy="2381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000" b="1">
                <a:solidFill>
                  <a:srgbClr val="FFFF00"/>
                </a:solidFill>
                <a:latin typeface="MingLiU" panose="02020509000000000000" pitchFamily="49" charset="-120"/>
                <a:ea typeface="PMingLiU" panose="02020500000000000000" pitchFamily="18" charset="-120"/>
              </a:rPr>
              <a:t>3-Via</a:t>
            </a:r>
            <a:endParaRPr lang="en-US" altLang="zh-CN" sz="1000" b="1">
              <a:solidFill>
                <a:srgbClr val="FFFF00"/>
              </a:solidFill>
              <a:latin typeface="Times New Roman" panose="02020603050405020304" pitchFamily="18" charset="0"/>
            </a:endParaRPr>
          </a:p>
        </p:txBody>
      </p:sp>
      <p:sp>
        <p:nvSpPr>
          <p:cNvPr id="53258" name="Text Box 10"/>
          <p:cNvSpPr txBox="1">
            <a:spLocks noChangeArrowheads="1"/>
          </p:cNvSpPr>
          <p:nvPr/>
        </p:nvSpPr>
        <p:spPr bwMode="auto">
          <a:xfrm>
            <a:off x="7920038" y="3303588"/>
            <a:ext cx="619125" cy="2381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000" b="1">
                <a:solidFill>
                  <a:srgbClr val="FFFF00"/>
                </a:solidFill>
                <a:latin typeface="MingLiU" panose="02020509000000000000" pitchFamily="49" charset="-120"/>
                <a:ea typeface="PMingLiU" panose="02020500000000000000" pitchFamily="18" charset="-120"/>
              </a:rPr>
              <a:t>4-Via</a:t>
            </a:r>
            <a:endParaRPr lang="en-US" altLang="zh-CN" sz="1000" b="1">
              <a:solidFill>
                <a:srgbClr val="FFFF00"/>
              </a:solidFill>
              <a:latin typeface="Times New Roman" panose="02020603050405020304" pitchFamily="18" charset="0"/>
            </a:endParaRPr>
          </a:p>
        </p:txBody>
      </p:sp>
      <p:sp>
        <p:nvSpPr>
          <p:cNvPr id="53259" name="Text Box 11"/>
          <p:cNvSpPr txBox="1">
            <a:spLocks noChangeArrowheads="1"/>
          </p:cNvSpPr>
          <p:nvPr/>
        </p:nvSpPr>
        <p:spPr bwMode="auto">
          <a:xfrm>
            <a:off x="7837488" y="2668588"/>
            <a:ext cx="619125" cy="2381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000" b="1">
                <a:solidFill>
                  <a:srgbClr val="FFFF00"/>
                </a:solidFill>
                <a:latin typeface="MingLiU" panose="02020509000000000000" pitchFamily="49" charset="-120"/>
                <a:ea typeface="PMingLiU" panose="02020500000000000000" pitchFamily="18" charset="-120"/>
              </a:rPr>
              <a:t>Top-Via</a:t>
            </a:r>
            <a:endParaRPr lang="en-US" altLang="zh-CN" sz="1000" b="1">
              <a:solidFill>
                <a:srgbClr val="FFFF00"/>
              </a:solidFill>
              <a:latin typeface="Times New Roman" panose="02020603050405020304" pitchFamily="18" charset="0"/>
            </a:endParaRPr>
          </a:p>
        </p:txBody>
      </p:sp>
      <p:sp>
        <p:nvSpPr>
          <p:cNvPr id="53260" name="Text Box 12"/>
          <p:cNvSpPr txBox="1">
            <a:spLocks noChangeArrowheads="1"/>
          </p:cNvSpPr>
          <p:nvPr/>
        </p:nvSpPr>
        <p:spPr bwMode="auto">
          <a:xfrm>
            <a:off x="6373813" y="5622925"/>
            <a:ext cx="619125" cy="2381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000" b="1">
                <a:solidFill>
                  <a:srgbClr val="FFFF00"/>
                </a:solidFill>
                <a:latin typeface="MingLiU" panose="02020509000000000000" pitchFamily="49" charset="-120"/>
                <a:ea typeface="PMingLiU" panose="02020500000000000000" pitchFamily="18" charset="-120"/>
              </a:rPr>
              <a:t>Contact</a:t>
            </a:r>
            <a:endParaRPr lang="en-US" altLang="zh-CN" sz="1000" b="1">
              <a:solidFill>
                <a:srgbClr val="FFFF00"/>
              </a:solidFill>
              <a:latin typeface="Times New Roman" panose="02020603050405020304" pitchFamily="18" charset="0"/>
            </a:endParaRPr>
          </a:p>
        </p:txBody>
      </p:sp>
      <p:sp>
        <p:nvSpPr>
          <p:cNvPr id="53261" name="Text Box 13"/>
          <p:cNvSpPr txBox="1">
            <a:spLocks noChangeArrowheads="1"/>
          </p:cNvSpPr>
          <p:nvPr/>
        </p:nvSpPr>
        <p:spPr bwMode="auto">
          <a:xfrm>
            <a:off x="7112000" y="5465763"/>
            <a:ext cx="773113" cy="22225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eaLnBrk="1" hangingPunct="1"/>
            <a:r>
              <a:rPr lang="en-US" altLang="zh-CN" sz="900" b="1">
                <a:solidFill>
                  <a:srgbClr val="FFFF00"/>
                </a:solidFill>
                <a:latin typeface="MingLiU" panose="02020509000000000000" pitchFamily="49" charset="-120"/>
                <a:ea typeface="PMingLiU" panose="02020500000000000000" pitchFamily="18" charset="-120"/>
              </a:rPr>
              <a:t>1-Metal</a:t>
            </a:r>
            <a:endParaRPr lang="en-US" altLang="zh-CN" sz="2300">
              <a:solidFill>
                <a:srgbClr val="FFFF00"/>
              </a:solidFill>
              <a:latin typeface="Times New Roman" panose="02020603050405020304" pitchFamily="18" charset="0"/>
            </a:endParaRPr>
          </a:p>
        </p:txBody>
      </p:sp>
      <p:sp>
        <p:nvSpPr>
          <p:cNvPr id="53262" name="Text Box 14"/>
          <p:cNvSpPr txBox="1">
            <a:spLocks noChangeArrowheads="1"/>
          </p:cNvSpPr>
          <p:nvPr/>
        </p:nvSpPr>
        <p:spPr bwMode="auto">
          <a:xfrm>
            <a:off x="7119938" y="4232275"/>
            <a:ext cx="703262" cy="2540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100" b="1">
                <a:solidFill>
                  <a:srgbClr val="FFFF00"/>
                </a:solidFill>
                <a:latin typeface="MingLiU" panose="02020509000000000000" pitchFamily="49" charset="-120"/>
                <a:ea typeface="PMingLiU" panose="02020500000000000000" pitchFamily="18" charset="-120"/>
              </a:rPr>
              <a:t>3-</a:t>
            </a:r>
            <a:r>
              <a:rPr lang="en-US" altLang="zh-CN" sz="900" b="1">
                <a:solidFill>
                  <a:srgbClr val="FFFF00"/>
                </a:solidFill>
                <a:latin typeface="MingLiU" panose="02020509000000000000" pitchFamily="49" charset="-120"/>
                <a:ea typeface="PMingLiU" panose="02020500000000000000" pitchFamily="18" charset="-120"/>
              </a:rPr>
              <a:t>Metal</a:t>
            </a:r>
            <a:endParaRPr lang="en-US" altLang="zh-CN" sz="2300">
              <a:solidFill>
                <a:srgbClr val="FFFF00"/>
              </a:solidFill>
              <a:latin typeface="Times New Roman" panose="02020603050405020304" pitchFamily="18" charset="0"/>
            </a:endParaRPr>
          </a:p>
        </p:txBody>
      </p:sp>
      <p:sp>
        <p:nvSpPr>
          <p:cNvPr id="53263" name="Text Box 15"/>
          <p:cNvSpPr txBox="1">
            <a:spLocks noChangeArrowheads="1"/>
          </p:cNvSpPr>
          <p:nvPr/>
        </p:nvSpPr>
        <p:spPr bwMode="auto">
          <a:xfrm>
            <a:off x="7145338" y="3606800"/>
            <a:ext cx="631825" cy="22225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900" b="1">
                <a:solidFill>
                  <a:srgbClr val="FFFF00"/>
                </a:solidFill>
                <a:latin typeface="MingLiU" panose="02020509000000000000" pitchFamily="49" charset="-120"/>
                <a:ea typeface="PMingLiU" panose="02020500000000000000" pitchFamily="18" charset="-120"/>
              </a:rPr>
              <a:t>4-Metal</a:t>
            </a:r>
            <a:endParaRPr lang="en-US" altLang="zh-CN" sz="2300">
              <a:solidFill>
                <a:srgbClr val="FFFF00"/>
              </a:solidFill>
              <a:latin typeface="Times New Roman" panose="02020603050405020304" pitchFamily="18" charset="0"/>
            </a:endParaRPr>
          </a:p>
        </p:txBody>
      </p:sp>
      <p:sp>
        <p:nvSpPr>
          <p:cNvPr id="53264" name="Text Box 16"/>
          <p:cNvSpPr txBox="1">
            <a:spLocks noChangeArrowheads="1"/>
          </p:cNvSpPr>
          <p:nvPr/>
        </p:nvSpPr>
        <p:spPr bwMode="auto">
          <a:xfrm>
            <a:off x="7140575" y="2962275"/>
            <a:ext cx="631825" cy="22225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900" b="1">
                <a:solidFill>
                  <a:srgbClr val="FFFF00"/>
                </a:solidFill>
                <a:latin typeface="MingLiU" panose="02020509000000000000" pitchFamily="49" charset="-120"/>
                <a:ea typeface="PMingLiU" panose="02020500000000000000" pitchFamily="18" charset="-120"/>
              </a:rPr>
              <a:t>5-Metal</a:t>
            </a:r>
            <a:endParaRPr lang="en-US" altLang="zh-CN" sz="2300">
              <a:solidFill>
                <a:srgbClr val="FFFF00"/>
              </a:solidFill>
              <a:latin typeface="Times New Roman" panose="02020603050405020304" pitchFamily="18" charset="0"/>
            </a:endParaRPr>
          </a:p>
        </p:txBody>
      </p:sp>
      <p:sp>
        <p:nvSpPr>
          <p:cNvPr id="53265" name="Text Box 17"/>
          <p:cNvSpPr txBox="1">
            <a:spLocks noChangeArrowheads="1"/>
          </p:cNvSpPr>
          <p:nvPr/>
        </p:nvSpPr>
        <p:spPr bwMode="auto">
          <a:xfrm>
            <a:off x="7177088" y="4868863"/>
            <a:ext cx="773112" cy="22225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eaLnBrk="1" hangingPunct="1"/>
            <a:r>
              <a:rPr lang="en-US" altLang="zh-CN" sz="900" b="1">
                <a:solidFill>
                  <a:srgbClr val="FFFF00"/>
                </a:solidFill>
                <a:latin typeface="MingLiU" panose="02020509000000000000" pitchFamily="49" charset="-120"/>
                <a:ea typeface="PMingLiU" panose="02020500000000000000" pitchFamily="18" charset="-120"/>
              </a:rPr>
              <a:t>2-Metal</a:t>
            </a:r>
            <a:endParaRPr lang="en-US" altLang="zh-CN" sz="2300">
              <a:solidFill>
                <a:srgbClr val="FFFF00"/>
              </a:solidFill>
              <a:latin typeface="Times New Roman" panose="02020603050405020304" pitchFamily="18" charset="0"/>
            </a:endParaRPr>
          </a:p>
        </p:txBody>
      </p:sp>
      <p:sp>
        <p:nvSpPr>
          <p:cNvPr id="53266" name="Text Box 18"/>
          <p:cNvSpPr txBox="1">
            <a:spLocks noChangeArrowheads="1"/>
          </p:cNvSpPr>
          <p:nvPr/>
        </p:nvSpPr>
        <p:spPr bwMode="auto">
          <a:xfrm>
            <a:off x="7097713" y="2170113"/>
            <a:ext cx="696912" cy="22225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eaLnBrk="1" hangingPunct="1"/>
            <a:r>
              <a:rPr lang="en-US" altLang="zh-CN" sz="900" b="1">
                <a:solidFill>
                  <a:srgbClr val="FFFF00"/>
                </a:solidFill>
                <a:latin typeface="MingLiU" panose="02020509000000000000" pitchFamily="49" charset="-120"/>
                <a:ea typeface="PMingLiU" panose="02020500000000000000" pitchFamily="18" charset="-120"/>
              </a:rPr>
              <a:t>Top-Metal</a:t>
            </a:r>
            <a:endParaRPr lang="en-US" altLang="zh-CN" sz="1100">
              <a:solidFill>
                <a:srgbClr val="FFFF00"/>
              </a:solidFill>
              <a:latin typeface="MingLiU" panose="02020509000000000000" pitchFamily="49" charset="-120"/>
              <a:ea typeface="MingLiU" panose="02020509000000000000" pitchFamily="49" charset="-120"/>
            </a:endParaRPr>
          </a:p>
        </p:txBody>
      </p:sp>
      <p:sp>
        <p:nvSpPr>
          <p:cNvPr id="53267" name="Text Box 19"/>
          <p:cNvSpPr txBox="1">
            <a:spLocks noChangeArrowheads="1"/>
          </p:cNvSpPr>
          <p:nvPr/>
        </p:nvSpPr>
        <p:spPr bwMode="auto">
          <a:xfrm>
            <a:off x="6392863" y="1601788"/>
            <a:ext cx="2079625" cy="2381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000" b="1">
                <a:solidFill>
                  <a:srgbClr val="FFFF00"/>
                </a:solidFill>
                <a:latin typeface="MingLiU" panose="02020509000000000000" pitchFamily="49" charset="-120"/>
                <a:ea typeface="PMingLiU" panose="02020500000000000000" pitchFamily="18" charset="-120"/>
              </a:rPr>
              <a:t>Passivation SiN</a:t>
            </a:r>
            <a:endParaRPr lang="en-US" altLang="zh-CN" sz="1000" b="1">
              <a:solidFill>
                <a:srgbClr val="FFFF00"/>
              </a:solidFill>
              <a:latin typeface="Times New Roman" panose="02020603050405020304" pitchFamily="18" charset="0"/>
            </a:endParaRPr>
          </a:p>
        </p:txBody>
      </p:sp>
      <p:sp>
        <p:nvSpPr>
          <p:cNvPr id="53268" name="Oval 20"/>
          <p:cNvSpPr>
            <a:spLocks noChangeArrowheads="1"/>
          </p:cNvSpPr>
          <p:nvPr/>
        </p:nvSpPr>
        <p:spPr bwMode="auto">
          <a:xfrm>
            <a:off x="7815263" y="5510213"/>
            <a:ext cx="762000" cy="803275"/>
          </a:xfrm>
          <a:prstGeom prst="ellipse">
            <a:avLst/>
          </a:prstGeom>
          <a:noFill/>
          <a:ln w="25400">
            <a:solidFill>
              <a:srgbClr val="FF0000"/>
            </a:solidFill>
            <a:prstDash val="sysDot"/>
            <a:rou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269" name="Line 21"/>
          <p:cNvSpPr>
            <a:spLocks noChangeShapeType="1"/>
          </p:cNvSpPr>
          <p:nvPr/>
        </p:nvSpPr>
        <p:spPr bwMode="auto">
          <a:xfrm>
            <a:off x="5292725" y="5145088"/>
            <a:ext cx="2517775" cy="600075"/>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70" name="Text Box 22"/>
          <p:cNvSpPr txBox="1">
            <a:spLocks noChangeArrowheads="1"/>
          </p:cNvSpPr>
          <p:nvPr/>
        </p:nvSpPr>
        <p:spPr bwMode="auto">
          <a:xfrm>
            <a:off x="7129463" y="5983288"/>
            <a:ext cx="619125" cy="2381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85890" tIns="42945" rIns="85890" bIns="42945">
            <a:spAutoFit/>
          </a:bodyPr>
          <a:lstStyle>
            <a:lvl1pPr defTabSz="859155"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defTabSz="859155"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defTabSz="859155"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defTabSz="859155"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defTabSz="859155"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defTabSz="859155"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000" b="1">
                <a:solidFill>
                  <a:srgbClr val="FFFF00"/>
                </a:solidFill>
                <a:latin typeface="MingLiU" panose="02020509000000000000" pitchFamily="49" charset="-120"/>
                <a:ea typeface="PMingLiU" panose="02020500000000000000" pitchFamily="18" charset="-120"/>
              </a:rPr>
              <a:t>STI</a:t>
            </a:r>
            <a:endParaRPr lang="en-US" altLang="zh-CN" sz="1000" b="1">
              <a:solidFill>
                <a:srgbClr val="FFFF00"/>
              </a:solidFill>
              <a:latin typeface="Times New Roman" panose="02020603050405020304" pitchFamily="18" charset="0"/>
            </a:endParaRPr>
          </a:p>
        </p:txBody>
      </p:sp>
      <p:sp>
        <p:nvSpPr>
          <p:cNvPr id="53271" name="Rectangle 23"/>
          <p:cNvSpPr>
            <a:spLocks noChangeArrowheads="1"/>
          </p:cNvSpPr>
          <p:nvPr/>
        </p:nvSpPr>
        <p:spPr bwMode="auto">
          <a:xfrm>
            <a:off x="6629400" y="6176963"/>
            <a:ext cx="1538288" cy="3365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5400">
                <a:solidFill>
                  <a:srgbClr val="33CC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1200" b="1">
                <a:solidFill>
                  <a:srgbClr val="FFFF00"/>
                </a:solidFill>
                <a:latin typeface="Arial" panose="020B0604020202020204" pitchFamily="34" charset="0"/>
              </a:rPr>
              <a:t>0.15 </a:t>
            </a:r>
            <a:r>
              <a:rPr kumimoji="0" lang="en-US" altLang="zh-CN" sz="1600">
                <a:solidFill>
                  <a:srgbClr val="FFFF00"/>
                </a:solidFill>
                <a:latin typeface="宋体" panose="02010600030101010101" pitchFamily="2" charset="-122"/>
                <a:sym typeface="Symbol" panose="05050102010706020507" pitchFamily="18" charset="2"/>
              </a:rPr>
              <a:t></a:t>
            </a:r>
            <a:r>
              <a:rPr kumimoji="0" lang="en-US" altLang="zh-CN" sz="1600">
                <a:solidFill>
                  <a:srgbClr val="FFFF00"/>
                </a:solidFill>
                <a:latin typeface="宋体" panose="02010600030101010101" pitchFamily="2" charset="-122"/>
              </a:rPr>
              <a:t>m</a:t>
            </a:r>
            <a:r>
              <a:rPr lang="en-US" altLang="zh-CN" sz="1200" b="1">
                <a:solidFill>
                  <a:srgbClr val="FFFF00"/>
                </a:solidFill>
                <a:latin typeface="Arial" panose="020B0604020202020204" pitchFamily="34" charset="0"/>
              </a:rPr>
              <a:t>1P6M logic</a:t>
            </a:r>
            <a:endParaRPr lang="en-US" altLang="zh-CN" sz="1200" b="1">
              <a:solidFill>
                <a:srgbClr val="FFFF00"/>
              </a:solidFill>
              <a:latin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dirty="0"/>
              <a:t>IC </a:t>
            </a:r>
            <a:r>
              <a:rPr lang="en-US" altLang="zh-CN" dirty="0" smtClean="0"/>
              <a:t>Industrial Chain</a:t>
            </a:r>
            <a:endParaRPr lang="zh-CN" altLang="en-US" dirty="0" smtClean="0"/>
          </a:p>
        </p:txBody>
      </p:sp>
      <p:pic>
        <p:nvPicPr>
          <p:cNvPr id="54275" name="Picture 3" descr="未标题-1 拷贝"/>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2133600"/>
            <a:ext cx="4876800" cy="453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 Box 4"/>
          <p:cNvSpPr txBox="1">
            <a:spLocks noChangeArrowheads="1"/>
          </p:cNvSpPr>
          <p:nvPr/>
        </p:nvSpPr>
        <p:spPr bwMode="auto">
          <a:xfrm>
            <a:off x="2286000" y="1905000"/>
            <a:ext cx="1676400" cy="609600"/>
          </a:xfrm>
          <a:prstGeom prst="rect">
            <a:avLst/>
          </a:prstGeom>
          <a:solidFill>
            <a:schemeClr val="hlink"/>
          </a:solidFill>
          <a:ln>
            <a:noFill/>
          </a:ln>
          <a:effectLst>
            <a:outerShdw dist="107763" dir="135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latin typeface="Times New Roman" panose="02020603050405020304" pitchFamily="18" charset="0"/>
                <a:ea typeface="华文新魏" panose="02010800040101010101" pitchFamily="2" charset="-122"/>
              </a:rPr>
              <a:t>设计</a:t>
            </a:r>
            <a:endParaRPr lang="zh-CN" altLang="en-US" sz="2400">
              <a:latin typeface="Times New Roman" panose="02020603050405020304" pitchFamily="18" charset="0"/>
              <a:ea typeface="华文新魏" panose="02010800040101010101" pitchFamily="2" charset="-122"/>
            </a:endParaRPr>
          </a:p>
        </p:txBody>
      </p:sp>
      <p:sp>
        <p:nvSpPr>
          <p:cNvPr id="54277" name="Text Box 5"/>
          <p:cNvSpPr txBox="1">
            <a:spLocks noChangeArrowheads="1"/>
          </p:cNvSpPr>
          <p:nvPr/>
        </p:nvSpPr>
        <p:spPr bwMode="auto">
          <a:xfrm>
            <a:off x="2133600" y="3657600"/>
            <a:ext cx="1981200" cy="685800"/>
          </a:xfrm>
          <a:prstGeom prst="rect">
            <a:avLst/>
          </a:prstGeom>
          <a:solidFill>
            <a:srgbClr val="CCECFF"/>
          </a:solidFill>
          <a:ln>
            <a:noFill/>
          </a:ln>
          <a:effectLst>
            <a:outerShdw dist="107763" dir="135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latin typeface="Times New Roman" panose="02020603050405020304" pitchFamily="18" charset="0"/>
                <a:ea typeface="华文新魏" panose="02010800040101010101" pitchFamily="2" charset="-122"/>
              </a:rPr>
              <a:t>芯片制造</a:t>
            </a:r>
            <a:endParaRPr lang="zh-CN" altLang="en-US" sz="2400">
              <a:latin typeface="Times New Roman" panose="02020603050405020304" pitchFamily="18" charset="0"/>
              <a:ea typeface="华文新魏" panose="02010800040101010101" pitchFamily="2" charset="-122"/>
            </a:endParaRPr>
          </a:p>
        </p:txBody>
      </p:sp>
      <p:sp>
        <p:nvSpPr>
          <p:cNvPr id="54278" name="Text Box 6"/>
          <p:cNvSpPr txBox="1">
            <a:spLocks noChangeArrowheads="1"/>
          </p:cNvSpPr>
          <p:nvPr/>
        </p:nvSpPr>
        <p:spPr bwMode="auto">
          <a:xfrm>
            <a:off x="2362200" y="4730750"/>
            <a:ext cx="1524000" cy="533400"/>
          </a:xfrm>
          <a:prstGeom prst="rect">
            <a:avLst/>
          </a:prstGeom>
          <a:solidFill>
            <a:schemeClr val="hlink"/>
          </a:solidFill>
          <a:ln>
            <a:noFill/>
          </a:ln>
          <a:effectLst>
            <a:outerShdw dist="107763" dir="135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latin typeface="Times New Roman" panose="02020603050405020304" pitchFamily="18" charset="0"/>
                <a:ea typeface="华文新魏" panose="02010800040101010101" pitchFamily="2" charset="-122"/>
              </a:rPr>
              <a:t>封装</a:t>
            </a:r>
            <a:endParaRPr lang="zh-CN" altLang="en-US" sz="2400">
              <a:latin typeface="Times New Roman" panose="02020603050405020304" pitchFamily="18" charset="0"/>
              <a:ea typeface="华文新魏" panose="02010800040101010101" pitchFamily="2" charset="-122"/>
            </a:endParaRPr>
          </a:p>
        </p:txBody>
      </p:sp>
      <p:sp>
        <p:nvSpPr>
          <p:cNvPr id="54279" name="Text Box 7"/>
          <p:cNvSpPr txBox="1">
            <a:spLocks noChangeArrowheads="1"/>
          </p:cNvSpPr>
          <p:nvPr/>
        </p:nvSpPr>
        <p:spPr bwMode="auto">
          <a:xfrm>
            <a:off x="2362200" y="5721350"/>
            <a:ext cx="1524000" cy="533400"/>
          </a:xfrm>
          <a:prstGeom prst="rect">
            <a:avLst/>
          </a:prstGeom>
          <a:solidFill>
            <a:schemeClr val="hlink"/>
          </a:solidFill>
          <a:ln>
            <a:noFill/>
          </a:ln>
          <a:effectLst>
            <a:outerShdw dist="107763" dir="135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latin typeface="Times New Roman" panose="02020603050405020304" pitchFamily="18" charset="0"/>
                <a:ea typeface="华文新魏" panose="02010800040101010101" pitchFamily="2" charset="-122"/>
              </a:rPr>
              <a:t>测试</a:t>
            </a:r>
            <a:endParaRPr lang="zh-CN" altLang="en-US" sz="2400">
              <a:latin typeface="Times New Roman" panose="02020603050405020304" pitchFamily="18" charset="0"/>
              <a:ea typeface="华文新魏" panose="02010800040101010101" pitchFamily="2" charset="-122"/>
            </a:endParaRPr>
          </a:p>
        </p:txBody>
      </p:sp>
      <p:sp>
        <p:nvSpPr>
          <p:cNvPr id="54280" name="Text Box 8"/>
          <p:cNvSpPr txBox="1">
            <a:spLocks noChangeArrowheads="1"/>
          </p:cNvSpPr>
          <p:nvPr/>
        </p:nvSpPr>
        <p:spPr bwMode="auto">
          <a:xfrm>
            <a:off x="684213" y="2420938"/>
            <a:ext cx="1150937" cy="457200"/>
          </a:xfrm>
          <a:prstGeom prst="rect">
            <a:avLst/>
          </a:prstGeom>
          <a:solidFill>
            <a:schemeClr val="hlink"/>
          </a:solidFill>
          <a:ln>
            <a:noFill/>
          </a:ln>
          <a:effectLst>
            <a:outerShdw dist="107763" dir="135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latin typeface="Times New Roman" panose="02020603050405020304" pitchFamily="18" charset="0"/>
                <a:ea typeface="华文新魏" panose="02010800040101010101" pitchFamily="2" charset="-122"/>
              </a:rPr>
              <a:t>晶园材料</a:t>
            </a:r>
            <a:endParaRPr lang="zh-CN" altLang="en-US" sz="2400">
              <a:latin typeface="Times New Roman" panose="02020603050405020304" pitchFamily="18" charset="0"/>
              <a:ea typeface="华文新魏" panose="02010800040101010101" pitchFamily="2" charset="-122"/>
            </a:endParaRPr>
          </a:p>
        </p:txBody>
      </p:sp>
      <p:sp>
        <p:nvSpPr>
          <p:cNvPr id="54281" name="Text Box 9"/>
          <p:cNvSpPr txBox="1">
            <a:spLocks noChangeArrowheads="1"/>
          </p:cNvSpPr>
          <p:nvPr/>
        </p:nvSpPr>
        <p:spPr bwMode="auto">
          <a:xfrm>
            <a:off x="3886200" y="2819400"/>
            <a:ext cx="1143000" cy="457200"/>
          </a:xfrm>
          <a:prstGeom prst="rect">
            <a:avLst/>
          </a:prstGeom>
          <a:solidFill>
            <a:schemeClr val="hlink"/>
          </a:solidFill>
          <a:ln>
            <a:noFill/>
          </a:ln>
          <a:effectLst>
            <a:outerShdw dist="107763" dir="135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latin typeface="Times New Roman" panose="02020603050405020304" pitchFamily="18" charset="0"/>
                <a:ea typeface="华文新魏" panose="02010800040101010101" pitchFamily="2" charset="-122"/>
              </a:rPr>
              <a:t>光掩膜</a:t>
            </a:r>
            <a:endParaRPr lang="zh-CN" altLang="en-US" sz="2400">
              <a:latin typeface="Times New Roman" panose="02020603050405020304" pitchFamily="18" charset="0"/>
              <a:ea typeface="华文新魏" panose="02010800040101010101" pitchFamily="2" charset="-122"/>
            </a:endParaRPr>
          </a:p>
        </p:txBody>
      </p:sp>
      <p:sp>
        <p:nvSpPr>
          <p:cNvPr id="54282" name="AutoShape 10"/>
          <p:cNvSpPr>
            <a:spLocks noChangeArrowheads="1"/>
          </p:cNvSpPr>
          <p:nvPr/>
        </p:nvSpPr>
        <p:spPr bwMode="auto">
          <a:xfrm>
            <a:off x="3048000" y="5340350"/>
            <a:ext cx="152400" cy="304800"/>
          </a:xfrm>
          <a:prstGeom prst="downArrow">
            <a:avLst>
              <a:gd name="adj1" fmla="val 50000"/>
              <a:gd name="adj2" fmla="val 50000"/>
            </a:avLst>
          </a:pr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83" name="AutoShape 11"/>
          <p:cNvSpPr>
            <a:spLocks noChangeArrowheads="1"/>
          </p:cNvSpPr>
          <p:nvPr/>
        </p:nvSpPr>
        <p:spPr bwMode="auto">
          <a:xfrm rot="5400000">
            <a:off x="1181100" y="3086100"/>
            <a:ext cx="838200" cy="762000"/>
          </a:xfrm>
          <a:custGeom>
            <a:avLst/>
            <a:gdLst>
              <a:gd name="T0" fmla="*/ 1061200937 w 21600"/>
              <a:gd name="T1" fmla="*/ 0 h 21600"/>
              <a:gd name="T2" fmla="*/ 860121957 w 21600"/>
              <a:gd name="T3" fmla="*/ 161611098 h 21600"/>
              <a:gd name="T4" fmla="*/ 0 w 21600"/>
              <a:gd name="T5" fmla="*/ 901523999 h 21600"/>
              <a:gd name="T6" fmla="*/ 558182759 w 21600"/>
              <a:gd name="T7" fmla="*/ 948325475 h 21600"/>
              <a:gd name="T8" fmla="*/ 1116306805 w 21600"/>
              <a:gd name="T9" fmla="*/ 565526802 h 21600"/>
              <a:gd name="T10" fmla="*/ 1262221204 w 21600"/>
              <a:gd name="T11" fmla="*/ 161611098 h 21600"/>
              <a:gd name="T12" fmla="*/ 17694720 60000 65536"/>
              <a:gd name="T13" fmla="*/ 11796480 60000 65536"/>
              <a:gd name="T14" fmla="*/ 11796480 60000 65536"/>
              <a:gd name="T15" fmla="*/ 5898240 60000 65536"/>
              <a:gd name="T16" fmla="*/ 0 60000 65536"/>
              <a:gd name="T17" fmla="*/ 0 60000 65536"/>
              <a:gd name="T18" fmla="*/ 0 w 21600"/>
              <a:gd name="T19" fmla="*/ 19466 h 21600"/>
              <a:gd name="T20" fmla="*/ 1910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160" y="0"/>
                </a:moveTo>
                <a:lnTo>
                  <a:pt x="14719" y="3681"/>
                </a:lnTo>
                <a:lnTo>
                  <a:pt x="17216" y="3681"/>
                </a:lnTo>
                <a:lnTo>
                  <a:pt x="17216" y="19466"/>
                </a:lnTo>
                <a:lnTo>
                  <a:pt x="0" y="19466"/>
                </a:lnTo>
                <a:lnTo>
                  <a:pt x="0" y="21600"/>
                </a:lnTo>
                <a:lnTo>
                  <a:pt x="19103" y="21600"/>
                </a:lnTo>
                <a:lnTo>
                  <a:pt x="19103" y="3681"/>
                </a:lnTo>
                <a:lnTo>
                  <a:pt x="21600" y="3681"/>
                </a:lnTo>
                <a:lnTo>
                  <a:pt x="18160" y="0"/>
                </a:lnTo>
                <a:close/>
              </a:path>
            </a:pathLst>
          </a:cu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4" name="AutoShape 12"/>
          <p:cNvSpPr>
            <a:spLocks noChangeArrowheads="1"/>
          </p:cNvSpPr>
          <p:nvPr/>
        </p:nvSpPr>
        <p:spPr bwMode="auto">
          <a:xfrm>
            <a:off x="304800" y="4267200"/>
            <a:ext cx="1600200" cy="533400"/>
          </a:xfrm>
          <a:prstGeom prst="wedgeRoundRectCallout">
            <a:avLst>
              <a:gd name="adj1" fmla="val 67264"/>
              <a:gd name="adj2" fmla="val -70833"/>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a:latin typeface="Times New Roman" panose="02020603050405020304" pitchFamily="18" charset="0"/>
              </a:rPr>
              <a:t>前端工艺</a:t>
            </a:r>
            <a:endParaRPr lang="zh-CN" altLang="en-US" sz="2400">
              <a:latin typeface="Times New Roman" panose="02020603050405020304" pitchFamily="18" charset="0"/>
            </a:endParaRPr>
          </a:p>
        </p:txBody>
      </p:sp>
      <p:sp>
        <p:nvSpPr>
          <p:cNvPr id="54285" name="AutoShape 13"/>
          <p:cNvSpPr/>
          <p:nvPr/>
        </p:nvSpPr>
        <p:spPr bwMode="auto">
          <a:xfrm flipH="1">
            <a:off x="1905000" y="4883150"/>
            <a:ext cx="457200" cy="1066800"/>
          </a:xfrm>
          <a:prstGeom prst="rightBrace">
            <a:avLst>
              <a:gd name="adj1" fmla="val 19444"/>
              <a:gd name="adj2" fmla="val 51667"/>
            </a:avLst>
          </a:prstGeom>
          <a:noFill/>
          <a:ln w="28575">
            <a:solidFill>
              <a:srgbClr val="A5002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86" name="AutoShape 14"/>
          <p:cNvSpPr>
            <a:spLocks noChangeArrowheads="1"/>
          </p:cNvSpPr>
          <p:nvPr/>
        </p:nvSpPr>
        <p:spPr bwMode="auto">
          <a:xfrm>
            <a:off x="152400" y="5562600"/>
            <a:ext cx="1676400" cy="533400"/>
          </a:xfrm>
          <a:prstGeom prst="wedgeRoundRectCallout">
            <a:avLst>
              <a:gd name="adj1" fmla="val 51324"/>
              <a:gd name="adj2" fmla="val -51787"/>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a:latin typeface="Times New Roman" panose="02020603050405020304" pitchFamily="18" charset="0"/>
              </a:rPr>
              <a:t>后端工艺</a:t>
            </a:r>
            <a:endParaRPr lang="zh-CN" altLang="en-US" sz="2400">
              <a:latin typeface="Times New Roman" panose="02020603050405020304" pitchFamily="18" charset="0"/>
            </a:endParaRPr>
          </a:p>
        </p:txBody>
      </p:sp>
      <p:sp>
        <p:nvSpPr>
          <p:cNvPr id="54287" name="AutoShape 15"/>
          <p:cNvSpPr>
            <a:spLocks noChangeArrowheads="1"/>
          </p:cNvSpPr>
          <p:nvPr/>
        </p:nvSpPr>
        <p:spPr bwMode="auto">
          <a:xfrm>
            <a:off x="3048000" y="4349750"/>
            <a:ext cx="152400" cy="304800"/>
          </a:xfrm>
          <a:prstGeom prst="downArrow">
            <a:avLst>
              <a:gd name="adj1" fmla="val 50000"/>
              <a:gd name="adj2" fmla="val 50000"/>
            </a:avLst>
          </a:pr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88" name="AutoShape 16"/>
          <p:cNvSpPr>
            <a:spLocks noChangeArrowheads="1"/>
          </p:cNvSpPr>
          <p:nvPr/>
        </p:nvSpPr>
        <p:spPr bwMode="auto">
          <a:xfrm>
            <a:off x="3048000" y="2590800"/>
            <a:ext cx="152400" cy="908050"/>
          </a:xfrm>
          <a:prstGeom prst="downArrow">
            <a:avLst>
              <a:gd name="adj1" fmla="val 50000"/>
              <a:gd name="adj2" fmla="val 148958"/>
            </a:avLst>
          </a:pr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54289" name="AutoShape 17"/>
          <p:cNvSpPr>
            <a:spLocks noChangeArrowheads="1"/>
          </p:cNvSpPr>
          <p:nvPr/>
        </p:nvSpPr>
        <p:spPr bwMode="auto">
          <a:xfrm>
            <a:off x="5638800" y="3505200"/>
            <a:ext cx="990600" cy="457200"/>
          </a:xfrm>
          <a:prstGeom prst="rightArrow">
            <a:avLst>
              <a:gd name="adj1" fmla="val 50000"/>
              <a:gd name="adj2" fmla="val 54167"/>
            </a:avLst>
          </a:prstGeom>
          <a:solidFill>
            <a:srgbClr val="CCFF99"/>
          </a:solidFill>
          <a:ln w="9525">
            <a:solidFill>
              <a:schemeClr val="accent1"/>
            </a:solidFill>
            <a:miter lim="800000"/>
          </a:ln>
          <a:effectLst/>
          <a:extLs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ctr"/>
          <a:lstStyle/>
          <a:p>
            <a:endParaRPr lang="zh-CN" altLang="en-US"/>
          </a:p>
        </p:txBody>
      </p:sp>
      <p:sp>
        <p:nvSpPr>
          <p:cNvPr id="54290" name="Text Box 18"/>
          <p:cNvSpPr txBox="1">
            <a:spLocks noChangeArrowheads="1"/>
          </p:cNvSpPr>
          <p:nvPr/>
        </p:nvSpPr>
        <p:spPr bwMode="auto">
          <a:xfrm>
            <a:off x="6731000" y="3590925"/>
            <a:ext cx="1708150" cy="457200"/>
          </a:xfrm>
          <a:prstGeom prst="rect">
            <a:avLst/>
          </a:prstGeom>
          <a:solidFill>
            <a:srgbClr val="FFFF00"/>
          </a:solidFill>
          <a:ln>
            <a:noFill/>
          </a:ln>
          <a:effectLst>
            <a:outerShdw dist="107763" dir="13500000" algn="ctr" rotWithShape="0">
              <a:schemeClr val="bg2"/>
            </a:outerShdw>
          </a:effectLst>
          <a:extLst>
            <a:ext uri="{91240B29-F687-4F45-9708-019B960494DF}">
              <a14:hiddenLine xmlns:a14="http://schemas.microsoft.com/office/drawing/2010/main" w="9525">
                <a:solidFill>
                  <a:schemeClr val="tx1"/>
                </a:solidFill>
                <a:prstDash val="dash"/>
                <a:miter lim="800000"/>
                <a:headEnd/>
                <a:tailEnd/>
              </a14:hiddenLine>
            </a:ext>
          </a:extLst>
        </p:spPr>
        <p:txBody>
          <a:bodyPr wrap="none">
            <a:spAutoFit/>
          </a:bodyPr>
          <a:lstStyle>
            <a:lvl1pPr eaLnBrk="0" hangingPunct="0">
              <a:defRPr kumimoji="1" sz="3000">
                <a:solidFill>
                  <a:schemeClr val="tx1"/>
                </a:solidFill>
                <a:latin typeface="Tahoma" panose="020B0604030504040204" pitchFamily="34" charset="0"/>
                <a:ea typeface="宋体" panose="02010600030101010101" pitchFamily="2" charset="-122"/>
              </a:defRPr>
            </a:lvl1pPr>
            <a:lvl2pPr marL="742950" indent="-285750" eaLnBrk="0" hangingPunct="0">
              <a:defRPr kumimoji="1" sz="3000">
                <a:solidFill>
                  <a:schemeClr val="tx1"/>
                </a:solidFill>
                <a:latin typeface="Tahoma" panose="020B0604030504040204" pitchFamily="34" charset="0"/>
                <a:ea typeface="宋体" panose="02010600030101010101" pitchFamily="2" charset="-122"/>
              </a:defRPr>
            </a:lvl2pPr>
            <a:lvl3pPr marL="1143000" indent="-228600" eaLnBrk="0" hangingPunct="0">
              <a:defRPr kumimoji="1" sz="3000">
                <a:solidFill>
                  <a:schemeClr val="tx1"/>
                </a:solidFill>
                <a:latin typeface="Tahoma" panose="020B0604030504040204" pitchFamily="34" charset="0"/>
                <a:ea typeface="宋体" panose="02010600030101010101" pitchFamily="2" charset="-122"/>
              </a:defRPr>
            </a:lvl3pPr>
            <a:lvl4pPr marL="1600200" indent="-228600" eaLnBrk="0" hangingPunct="0">
              <a:defRPr kumimoji="1" sz="3000">
                <a:solidFill>
                  <a:schemeClr val="tx1"/>
                </a:solidFill>
                <a:latin typeface="Tahoma" panose="020B0604030504040204" pitchFamily="34" charset="0"/>
                <a:ea typeface="宋体" panose="02010600030101010101" pitchFamily="2" charset="-122"/>
              </a:defRPr>
            </a:lvl4pPr>
            <a:lvl5pPr marL="2057400" indent="-228600" eaLnBrk="0" hangingPunct="0">
              <a:defRPr kumimoji="1" sz="3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latin typeface="Arial" panose="020B0604020202020204" pitchFamily="34" charset="0"/>
                <a:ea typeface="华文新魏" panose="02010800040101010101" pitchFamily="2" charset="-122"/>
              </a:rPr>
              <a:t>系统制造商</a:t>
            </a:r>
            <a:endParaRPr lang="zh-CN" altLang="en-US" sz="2400">
              <a:latin typeface="Arial" panose="020B0604020202020204" pitchFamily="34" charset="0"/>
              <a:ea typeface="华文新魏" panose="02010800040101010101" pitchFamily="2" charset="-122"/>
            </a:endParaRPr>
          </a:p>
        </p:txBody>
      </p:sp>
      <p:pic>
        <p:nvPicPr>
          <p:cNvPr id="54291"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219325"/>
            <a:ext cx="134302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9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362200"/>
            <a:ext cx="108902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93" name="Picture 21" descr="mfc52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5105400"/>
            <a:ext cx="1447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4"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1200" y="4191000"/>
            <a:ext cx="812800"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5" name="AutoShape 23"/>
          <p:cNvSpPr>
            <a:spLocks noChangeArrowheads="1"/>
          </p:cNvSpPr>
          <p:nvPr/>
        </p:nvSpPr>
        <p:spPr bwMode="auto">
          <a:xfrm>
            <a:off x="7239000" y="4343400"/>
            <a:ext cx="381000" cy="685800"/>
          </a:xfrm>
          <a:prstGeom prst="downArrow">
            <a:avLst>
              <a:gd name="adj1" fmla="val 50000"/>
              <a:gd name="adj2" fmla="val 45000"/>
            </a:avLst>
          </a:prstGeom>
          <a:solidFill>
            <a:srgbClr val="CCFF99"/>
          </a:solidFill>
          <a:ln w="9525">
            <a:solidFill>
              <a:schemeClr val="accent1"/>
            </a:solidFill>
            <a:miter lim="800000"/>
          </a:ln>
          <a:effectLst/>
          <a:extLs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ctr"/>
          <a:lstStyle/>
          <a:p>
            <a:endParaRPr lang="zh-CN" altLang="en-US"/>
          </a:p>
        </p:txBody>
      </p:sp>
      <p:pic>
        <p:nvPicPr>
          <p:cNvPr id="54296" name="Picture 24" descr="BD06675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3238" y="5105400"/>
            <a:ext cx="1147762"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7" name="AutoShape 25"/>
          <p:cNvSpPr>
            <a:spLocks noChangeArrowheads="1"/>
          </p:cNvSpPr>
          <p:nvPr/>
        </p:nvSpPr>
        <p:spPr bwMode="auto">
          <a:xfrm rot="5400000" flipV="1">
            <a:off x="4152900" y="3314700"/>
            <a:ext cx="533400" cy="457200"/>
          </a:xfrm>
          <a:custGeom>
            <a:avLst/>
            <a:gdLst>
              <a:gd name="T0" fmla="*/ 273472402 w 21600"/>
              <a:gd name="T1" fmla="*/ 0 h 21600"/>
              <a:gd name="T2" fmla="*/ 221654543 w 21600"/>
              <a:gd name="T3" fmla="*/ 39620889 h 21600"/>
              <a:gd name="T4" fmla="*/ 0 w 21600"/>
              <a:gd name="T5" fmla="*/ 189721850 h 21600"/>
              <a:gd name="T6" fmla="*/ 147638798 w 21600"/>
              <a:gd name="T7" fmla="*/ 204838300 h 21600"/>
              <a:gd name="T8" fmla="*/ 295262953 w 21600"/>
              <a:gd name="T9" fmla="*/ 124249752 h 21600"/>
              <a:gd name="T10" fmla="*/ 325275642 w 21600"/>
              <a:gd name="T11" fmla="*/ 39620889 h 21600"/>
              <a:gd name="T12" fmla="*/ 17694720 60000 65536"/>
              <a:gd name="T13" fmla="*/ 11796480 60000 65536"/>
              <a:gd name="T14" fmla="*/ 11796480 60000 65536"/>
              <a:gd name="T15" fmla="*/ 5898240 60000 65536"/>
              <a:gd name="T16" fmla="*/ 0 60000 65536"/>
              <a:gd name="T17" fmla="*/ 0 60000 65536"/>
              <a:gd name="T18" fmla="*/ 0 w 21600"/>
              <a:gd name="T19" fmla="*/ 18411 h 21600"/>
              <a:gd name="T20" fmla="*/ 19607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160" y="0"/>
                </a:moveTo>
                <a:lnTo>
                  <a:pt x="14719" y="4178"/>
                </a:lnTo>
                <a:lnTo>
                  <a:pt x="16712" y="4178"/>
                </a:lnTo>
                <a:lnTo>
                  <a:pt x="16712" y="18411"/>
                </a:lnTo>
                <a:lnTo>
                  <a:pt x="0" y="18411"/>
                </a:lnTo>
                <a:lnTo>
                  <a:pt x="0" y="21600"/>
                </a:lnTo>
                <a:lnTo>
                  <a:pt x="19607" y="21600"/>
                </a:lnTo>
                <a:lnTo>
                  <a:pt x="19607" y="4178"/>
                </a:lnTo>
                <a:lnTo>
                  <a:pt x="21600" y="4178"/>
                </a:lnTo>
                <a:lnTo>
                  <a:pt x="18160" y="0"/>
                </a:lnTo>
                <a:close/>
              </a:path>
            </a:pathLst>
          </a:custGeom>
          <a:solidFill>
            <a:schemeClr val="fo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298" name="Oval 26"/>
          <p:cNvSpPr>
            <a:spLocks noChangeArrowheads="1"/>
          </p:cNvSpPr>
          <p:nvPr/>
        </p:nvSpPr>
        <p:spPr bwMode="auto">
          <a:xfrm>
            <a:off x="76200" y="1447800"/>
            <a:ext cx="5334000" cy="5334000"/>
          </a:xfrm>
          <a:prstGeom prst="ellipse">
            <a:avLst/>
          </a:prstGeom>
          <a:noFill/>
          <a:ln w="9525">
            <a:solidFill>
              <a:srgbClr val="FF0000"/>
            </a:solidFill>
            <a:prstDash val="dash"/>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5DCA8BC5-F76D-436E-B468-3EE5E730C087}" type="slidenum">
              <a:rPr lang="en-AU"/>
            </a:fld>
            <a:endParaRPr lang="en-AU"/>
          </a:p>
        </p:txBody>
      </p:sp>
      <p:sp>
        <p:nvSpPr>
          <p:cNvPr id="59395" name="Rectangle 3"/>
          <p:cNvSpPr>
            <a:spLocks noGrp="1" noChangeArrowheads="1"/>
          </p:cNvSpPr>
          <p:nvPr>
            <p:ph type="title"/>
          </p:nvPr>
        </p:nvSpPr>
        <p:spPr/>
        <p:txBody>
          <a:bodyPr/>
          <a:lstStyle/>
          <a:p>
            <a:pPr eaLnBrk="1" hangingPunct="1"/>
            <a:r>
              <a:rPr lang="en-US" altLang="zh-CN" smtClean="0">
                <a:ea typeface="宋体" panose="02010600030101010101" pitchFamily="2" charset="-122"/>
              </a:rPr>
              <a:t>Manufacturing ICs</a:t>
            </a:r>
            <a:endParaRPr lang="en-AU" smtClean="0"/>
          </a:p>
        </p:txBody>
      </p:sp>
      <p:sp>
        <p:nvSpPr>
          <p:cNvPr id="59396" name="Rectangle 19"/>
          <p:cNvSpPr>
            <a:spLocks noGrp="1" noChangeArrowheads="1"/>
          </p:cNvSpPr>
          <p:nvPr>
            <p:ph type="body" idx="1"/>
          </p:nvPr>
        </p:nvSpPr>
        <p:spPr>
          <a:xfrm>
            <a:off x="428625" y="5621338"/>
            <a:ext cx="8270875" cy="665162"/>
          </a:xfrm>
        </p:spPr>
        <p:txBody>
          <a:bodyPr/>
          <a:lstStyle/>
          <a:p>
            <a:pPr eaLnBrk="1" hangingPunct="1"/>
            <a:r>
              <a:rPr lang="en-US" altLang="zh-CN" smtClean="0">
                <a:solidFill>
                  <a:srgbClr val="FF0000"/>
                </a:solidFill>
                <a:ea typeface="宋体" panose="02010600030101010101" pitchFamily="2" charset="-122"/>
              </a:rPr>
              <a:t>Yield:</a:t>
            </a:r>
            <a:r>
              <a:rPr lang="en-US" altLang="zh-CN" smtClean="0">
                <a:ea typeface="宋体" panose="02010600030101010101" pitchFamily="2" charset="-122"/>
              </a:rPr>
              <a:t> proportion of working dies per wafer</a:t>
            </a:r>
            <a:endParaRPr lang="en-US" altLang="zh-CN" smtClean="0">
              <a:ea typeface="宋体" panose="02010600030101010101" pitchFamily="2" charset="-122"/>
            </a:endParaRPr>
          </a:p>
        </p:txBody>
      </p:sp>
      <p:sp>
        <p:nvSpPr>
          <p:cNvPr id="59397" name="Text Box 18"/>
          <p:cNvSpPr txBox="1">
            <a:spLocks noChangeArrowheads="1"/>
          </p:cNvSpPr>
          <p:nvPr/>
        </p:nvSpPr>
        <p:spPr bwMode="auto">
          <a:xfrm rot="5400000">
            <a:off x="6950869" y="1826419"/>
            <a:ext cx="4019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chemeClr val="folHlink"/>
                </a:solidFill>
                <a:ea typeface="宋体" panose="02010600030101010101" pitchFamily="2" charset="-122"/>
              </a:rPr>
              <a:t>§1.7 Real Stuff: The AMD Opteron X4</a:t>
            </a:r>
            <a:endParaRPr lang="en-US" altLang="zh-CN">
              <a:solidFill>
                <a:schemeClr val="folHlink"/>
              </a:solidFill>
              <a:ea typeface="宋体" panose="02010600030101010101" pitchFamily="2" charset="-122"/>
            </a:endParaRPr>
          </a:p>
        </p:txBody>
      </p:sp>
      <p:pic>
        <p:nvPicPr>
          <p:cNvPr id="59398" name="Picture 20" descr="f01-18-P37449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1563" y="1412875"/>
            <a:ext cx="718185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zh-CN" smtClean="0">
                <a:ea typeface="宋体" panose="02010600030101010101" pitchFamily="2" charset="-122"/>
              </a:rPr>
              <a:t>Evaluation and Grading</a:t>
            </a:r>
            <a:endParaRPr lang="en-US" altLang="zh-CN" smtClean="0">
              <a:ea typeface="宋体" panose="02010600030101010101" pitchFamily="2" charset="-122"/>
            </a:endParaRPr>
          </a:p>
        </p:txBody>
      </p:sp>
      <p:sp>
        <p:nvSpPr>
          <p:cNvPr id="21507" name="Content Placeholder 2"/>
          <p:cNvSpPr>
            <a:spLocks noGrp="1"/>
          </p:cNvSpPr>
          <p:nvPr>
            <p:ph idx="1"/>
          </p:nvPr>
        </p:nvSpPr>
        <p:spPr>
          <a:xfrm>
            <a:off x="684213" y="1143000"/>
            <a:ext cx="8270875" cy="5135563"/>
          </a:xfrm>
        </p:spPr>
        <p:txBody>
          <a:bodyPr/>
          <a:lstStyle/>
          <a:p>
            <a:r>
              <a:rPr lang="pt-BR" sz="2400" b="1" dirty="0" smtClean="0"/>
              <a:t>Homework Policy</a:t>
            </a:r>
            <a:endParaRPr lang="pt-BR" sz="2400" b="1" dirty="0" smtClean="0"/>
          </a:p>
          <a:p>
            <a:pPr lvl="1"/>
            <a:r>
              <a:rPr lang="pt-BR" sz="2000" dirty="0" smtClean="0"/>
              <a:t>No late submissions accepted unless you have a </a:t>
            </a:r>
            <a:r>
              <a:rPr lang="pt-BR" sz="2000" dirty="0" smtClean="0">
                <a:solidFill>
                  <a:srgbClr val="FF0000"/>
                </a:solidFill>
              </a:rPr>
              <a:t>valid</a:t>
            </a:r>
            <a:r>
              <a:rPr lang="pt-BR" sz="2000" dirty="0" smtClean="0"/>
              <a:t> excuse</a:t>
            </a:r>
            <a:endParaRPr lang="pt-BR" sz="2000" dirty="0" smtClean="0"/>
          </a:p>
          <a:p>
            <a:r>
              <a:rPr lang="pt-BR" sz="2400" b="1" dirty="0" smtClean="0"/>
              <a:t>Attendance</a:t>
            </a:r>
            <a:endParaRPr lang="pt-BR" sz="2400" b="1" dirty="0" smtClean="0"/>
          </a:p>
          <a:p>
            <a:pPr lvl="1"/>
            <a:r>
              <a:rPr lang="pt-BR" sz="2000" dirty="0" smtClean="0"/>
              <a:t>Your responsibility to keep track of what you missed if absent</a:t>
            </a:r>
            <a:endParaRPr lang="pt-BR" sz="2000" dirty="0" smtClean="0"/>
          </a:p>
          <a:p>
            <a:pPr lvl="1"/>
            <a:r>
              <a:rPr lang="pt-BR" sz="2000" dirty="0" smtClean="0"/>
              <a:t>Keep track of assignments and due dates</a:t>
            </a:r>
            <a:endParaRPr lang="pt-BR" sz="2000" dirty="0" smtClean="0"/>
          </a:p>
          <a:p>
            <a:r>
              <a:rPr lang="pt-BR" sz="2400" b="1" dirty="0" smtClean="0"/>
              <a:t>Academic Honesty</a:t>
            </a:r>
            <a:endParaRPr lang="pt-BR" sz="2400" b="1" dirty="0" smtClean="0"/>
          </a:p>
          <a:p>
            <a:pPr lvl="1"/>
            <a:r>
              <a:rPr lang="en-US" altLang="zh-CN" sz="2000" dirty="0" smtClean="0">
                <a:ea typeface="宋体" panose="02010600030101010101" pitchFamily="2" charset="-122"/>
              </a:rPr>
              <a:t>All submitted work should be your own. Plagiarism/cheating will result in all students involved getting a </a:t>
            </a:r>
            <a:r>
              <a:rPr lang="en-US" altLang="zh-CN" sz="2000" dirty="0" smtClean="0">
                <a:solidFill>
                  <a:srgbClr val="FF0000"/>
                </a:solidFill>
                <a:ea typeface="宋体" panose="02010600030101010101" pitchFamily="2" charset="-122"/>
              </a:rPr>
              <a:t>zero</a:t>
            </a:r>
            <a:r>
              <a:rPr lang="en-US" altLang="zh-CN" sz="2000" dirty="0" smtClean="0">
                <a:ea typeface="宋体" panose="02010600030101010101" pitchFamily="2" charset="-122"/>
              </a:rPr>
              <a:t> on the assignment/exam and potentially a </a:t>
            </a:r>
            <a:r>
              <a:rPr lang="en-US" altLang="zh-CN" sz="2000" dirty="0" smtClean="0">
                <a:solidFill>
                  <a:srgbClr val="FF0000"/>
                </a:solidFill>
                <a:ea typeface="宋体" panose="02010600030101010101" pitchFamily="2" charset="-122"/>
              </a:rPr>
              <a:t>failing grade</a:t>
            </a:r>
            <a:r>
              <a:rPr lang="en-US" altLang="zh-CN" sz="2000" dirty="0" smtClean="0">
                <a:ea typeface="宋体" panose="02010600030101010101" pitchFamily="2" charset="-122"/>
              </a:rPr>
              <a:t>. Refer to the </a:t>
            </a:r>
            <a:r>
              <a:rPr lang="en-US" altLang="zh-CN" sz="2000" i="1" dirty="0" smtClean="0">
                <a:ea typeface="宋体" panose="02010600030101010101" pitchFamily="2" charset="-122"/>
              </a:rPr>
              <a:t>CQU Academic Integrity Guidelines</a:t>
            </a:r>
            <a:r>
              <a:rPr lang="en-US" altLang="zh-CN" sz="2000" dirty="0" smtClean="0">
                <a:ea typeface="宋体" panose="02010600030101010101" pitchFamily="2" charset="-122"/>
              </a:rPr>
              <a:t> for more information.  </a:t>
            </a:r>
            <a:endParaRPr lang="pt-BR" sz="2400" b="1" dirty="0" smtClean="0"/>
          </a:p>
          <a:p>
            <a:r>
              <a:rPr lang="pt-BR" sz="2400" b="1" dirty="0" smtClean="0"/>
              <a:t>Appointment</a:t>
            </a:r>
            <a:endParaRPr lang="pt-BR" sz="2400" b="1" dirty="0" smtClean="0"/>
          </a:p>
          <a:p>
            <a:pPr lvl="1"/>
            <a:r>
              <a:rPr lang="en-US" altLang="zh-CN" sz="2000" dirty="0" smtClean="0">
                <a:ea typeface="宋体" panose="02010600030101010101" pitchFamily="2" charset="-122"/>
              </a:rPr>
              <a:t>I encourage you to make </a:t>
            </a:r>
            <a:r>
              <a:rPr lang="en-US" altLang="zh-CN" sz="2000" dirty="0" smtClean="0">
                <a:solidFill>
                  <a:srgbClr val="0000FF"/>
                </a:solidFill>
                <a:ea typeface="宋体" panose="02010600030101010101" pitchFamily="2" charset="-122"/>
              </a:rPr>
              <a:t>at least one </a:t>
            </a:r>
            <a:r>
              <a:rPr lang="en-US" altLang="zh-CN" sz="2000" dirty="0" smtClean="0">
                <a:ea typeface="宋体" panose="02010600030101010101" pitchFamily="2" charset="-122"/>
              </a:rPr>
              <a:t>appointment with me during the semester for advice or to discuss research opportunities, research ideas, course suggestions, concerns etc.</a:t>
            </a:r>
            <a:endParaRPr lang="en-US" altLang="zh-CN" sz="2000" b="1" dirty="0" smtClean="0">
              <a:ea typeface="宋体" panose="02010600030101010101" pitchFamily="2" charset="-122"/>
            </a:endParaRPr>
          </a:p>
        </p:txBody>
      </p:sp>
      <p:sp>
        <p:nvSpPr>
          <p:cNvPr id="717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61FE990D-5A9F-4845-9DE4-20F599C9DE9F}" type="slidenum">
              <a:rPr lang="en-AU"/>
            </a:fld>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50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0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3DB8B2E1-4DAE-4D2A-A53D-C2B32871A7DF}" type="slidenum">
              <a:rPr lang="en-AU"/>
            </a:fld>
            <a:endParaRPr lang="en-AU"/>
          </a:p>
        </p:txBody>
      </p:sp>
      <p:sp>
        <p:nvSpPr>
          <p:cNvPr id="6246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Concluding Remarks</a:t>
            </a:r>
            <a:endParaRPr lang="en-AU" smtClean="0"/>
          </a:p>
        </p:txBody>
      </p:sp>
      <p:sp>
        <p:nvSpPr>
          <p:cNvPr id="62468" name="Rectangle 3"/>
          <p:cNvSpPr>
            <a:spLocks noGrp="1" noChangeArrowheads="1"/>
          </p:cNvSpPr>
          <p:nvPr>
            <p:ph type="body" idx="1"/>
          </p:nvPr>
        </p:nvSpPr>
        <p:spPr/>
        <p:txBody>
          <a:bodyPr/>
          <a:lstStyle/>
          <a:p>
            <a:pPr eaLnBrk="1" hangingPunct="1">
              <a:lnSpc>
                <a:spcPct val="90000"/>
              </a:lnSpc>
            </a:pPr>
            <a:r>
              <a:rPr lang="en-US" altLang="zh-CN" smtClean="0">
                <a:ea typeface="宋体" panose="02010600030101010101" pitchFamily="2" charset="-122"/>
              </a:rPr>
              <a:t>Cost/performance is improving</a:t>
            </a:r>
            <a:endParaRPr lang="en-US" altLang="zh-CN" smtClean="0">
              <a:ea typeface="宋体" panose="02010600030101010101" pitchFamily="2" charset="-122"/>
            </a:endParaRPr>
          </a:p>
          <a:p>
            <a:pPr lvl="1" eaLnBrk="1" hangingPunct="1">
              <a:lnSpc>
                <a:spcPct val="90000"/>
              </a:lnSpc>
            </a:pPr>
            <a:r>
              <a:rPr lang="en-US" altLang="zh-CN" smtClean="0">
                <a:ea typeface="宋体" panose="02010600030101010101" pitchFamily="2" charset="-122"/>
              </a:rPr>
              <a:t>Due to underlying technology development</a:t>
            </a:r>
            <a:endParaRPr lang="en-US" altLang="zh-CN" smtClean="0">
              <a:ea typeface="宋体" panose="02010600030101010101" pitchFamily="2" charset="-122"/>
            </a:endParaRPr>
          </a:p>
          <a:p>
            <a:pPr eaLnBrk="1" hangingPunct="1">
              <a:lnSpc>
                <a:spcPct val="90000"/>
              </a:lnSpc>
            </a:pPr>
            <a:r>
              <a:rPr lang="en-US" altLang="zh-CN" smtClean="0">
                <a:ea typeface="宋体" panose="02010600030101010101" pitchFamily="2" charset="-122"/>
              </a:rPr>
              <a:t>Hierarchical layers of abstraction</a:t>
            </a:r>
            <a:endParaRPr lang="en-US" altLang="zh-CN" smtClean="0">
              <a:ea typeface="宋体" panose="02010600030101010101" pitchFamily="2" charset="-122"/>
            </a:endParaRPr>
          </a:p>
          <a:p>
            <a:pPr lvl="1" eaLnBrk="1" hangingPunct="1">
              <a:lnSpc>
                <a:spcPct val="90000"/>
              </a:lnSpc>
            </a:pPr>
            <a:r>
              <a:rPr lang="en-US" altLang="zh-CN" smtClean="0">
                <a:ea typeface="宋体" panose="02010600030101010101" pitchFamily="2" charset="-122"/>
              </a:rPr>
              <a:t>In both hardware and software</a:t>
            </a:r>
            <a:endParaRPr lang="en-US" altLang="zh-CN" smtClean="0">
              <a:ea typeface="宋体" panose="02010600030101010101" pitchFamily="2" charset="-122"/>
            </a:endParaRPr>
          </a:p>
          <a:p>
            <a:pPr eaLnBrk="1" hangingPunct="1">
              <a:lnSpc>
                <a:spcPct val="90000"/>
              </a:lnSpc>
            </a:pPr>
            <a:r>
              <a:rPr lang="en-US" altLang="zh-CN" smtClean="0">
                <a:ea typeface="宋体" panose="02010600030101010101" pitchFamily="2" charset="-122"/>
              </a:rPr>
              <a:t>Instruction set architecture</a:t>
            </a:r>
            <a:endParaRPr lang="en-US" altLang="zh-CN" smtClean="0">
              <a:ea typeface="宋体" panose="02010600030101010101" pitchFamily="2" charset="-122"/>
            </a:endParaRPr>
          </a:p>
          <a:p>
            <a:pPr lvl="1" eaLnBrk="1" hangingPunct="1">
              <a:lnSpc>
                <a:spcPct val="90000"/>
              </a:lnSpc>
            </a:pPr>
            <a:r>
              <a:rPr lang="en-US" altLang="zh-CN" smtClean="0">
                <a:ea typeface="宋体" panose="02010600030101010101" pitchFamily="2" charset="-122"/>
              </a:rPr>
              <a:t>The hardware/software interface</a:t>
            </a:r>
            <a:endParaRPr lang="en-US" altLang="zh-CN" smtClean="0">
              <a:ea typeface="宋体" panose="02010600030101010101" pitchFamily="2" charset="-122"/>
            </a:endParaRPr>
          </a:p>
          <a:p>
            <a:pPr eaLnBrk="1" hangingPunct="1">
              <a:lnSpc>
                <a:spcPct val="90000"/>
              </a:lnSpc>
            </a:pPr>
            <a:r>
              <a:rPr lang="en-US" altLang="zh-CN" smtClean="0">
                <a:solidFill>
                  <a:srgbClr val="FF0000"/>
                </a:solidFill>
                <a:ea typeface="宋体" panose="02010600030101010101" pitchFamily="2" charset="-122"/>
              </a:rPr>
              <a:t>Execution time: the best performance measure!</a:t>
            </a:r>
            <a:endParaRPr lang="en-US" altLang="zh-CN" smtClean="0">
              <a:solidFill>
                <a:srgbClr val="FF0000"/>
              </a:solidFill>
              <a:ea typeface="宋体" panose="02010600030101010101" pitchFamily="2" charset="-122"/>
            </a:endParaRPr>
          </a:p>
          <a:p>
            <a:pPr eaLnBrk="1" hangingPunct="1">
              <a:lnSpc>
                <a:spcPct val="90000"/>
              </a:lnSpc>
            </a:pPr>
            <a:r>
              <a:rPr lang="en-US" altLang="zh-CN" smtClean="0">
                <a:ea typeface="宋体" panose="02010600030101010101" pitchFamily="2" charset="-122"/>
              </a:rPr>
              <a:t>Power is a limiting factor</a:t>
            </a:r>
            <a:endParaRPr lang="en-US" altLang="zh-CN" smtClean="0">
              <a:ea typeface="宋体" panose="02010600030101010101" pitchFamily="2" charset="-122"/>
            </a:endParaRPr>
          </a:p>
          <a:p>
            <a:pPr lvl="1" eaLnBrk="1" hangingPunct="1">
              <a:lnSpc>
                <a:spcPct val="90000"/>
              </a:lnSpc>
            </a:pPr>
            <a:r>
              <a:rPr lang="en-US" altLang="zh-CN" smtClean="0">
                <a:ea typeface="宋体" panose="02010600030101010101" pitchFamily="2" charset="-122"/>
              </a:rPr>
              <a:t>Use parallelism to improve performance</a:t>
            </a:r>
            <a:endParaRPr lang="en-US" altLang="zh-CN" smtClean="0">
              <a:ea typeface="宋体" panose="02010600030101010101" pitchFamily="2" charset="-122"/>
            </a:endParaRPr>
          </a:p>
        </p:txBody>
      </p:sp>
      <p:sp>
        <p:nvSpPr>
          <p:cNvPr id="62469" name="Text Box 4"/>
          <p:cNvSpPr txBox="1">
            <a:spLocks noChangeArrowheads="1"/>
          </p:cNvSpPr>
          <p:nvPr/>
        </p:nvSpPr>
        <p:spPr bwMode="auto">
          <a:xfrm rot="5400000">
            <a:off x="7554119" y="1223169"/>
            <a:ext cx="2813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a:solidFill>
                  <a:schemeClr val="folHlink"/>
                </a:solidFill>
                <a:ea typeface="宋体" panose="02010600030101010101" pitchFamily="2" charset="-122"/>
              </a:rPr>
              <a:t>§1.9 Concluding Remarks</a:t>
            </a:r>
            <a:endParaRPr lang="en-US" altLang="zh-CN">
              <a:solidFill>
                <a:schemeClr val="folHlink"/>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zh-CN" dirty="0" smtClean="0">
                <a:ea typeface="宋体" panose="02010600030101010101" pitchFamily="2" charset="-122"/>
              </a:rPr>
              <a:t>Assignment 1</a:t>
            </a:r>
            <a:endParaRPr lang="en-US" altLang="zh-CN" dirty="0" smtClean="0">
              <a:ea typeface="宋体" panose="02010600030101010101" pitchFamily="2" charset="-122"/>
            </a:endParaRPr>
          </a:p>
        </p:txBody>
      </p:sp>
      <p:sp>
        <p:nvSpPr>
          <p:cNvPr id="63491" name="Content Placeholder 2"/>
          <p:cNvSpPr>
            <a:spLocks noGrp="1"/>
          </p:cNvSpPr>
          <p:nvPr>
            <p:ph idx="1"/>
          </p:nvPr>
        </p:nvSpPr>
        <p:spPr/>
        <p:txBody>
          <a:bodyPr/>
          <a:lstStyle/>
          <a:p>
            <a:r>
              <a:rPr lang="en-US" altLang="zh-CN" dirty="0" smtClean="0">
                <a:ea typeface="宋体" panose="02010600030101010101" pitchFamily="2" charset="-122"/>
              </a:rPr>
              <a:t>Homework assignment </a:t>
            </a:r>
            <a:endParaRPr lang="en-US" altLang="zh-CN" dirty="0">
              <a:ea typeface="宋体" panose="02010600030101010101" pitchFamily="2" charset="-122"/>
            </a:endParaRPr>
          </a:p>
          <a:p>
            <a:pPr marL="0" indent="0">
              <a:buNone/>
            </a:pPr>
            <a:r>
              <a:rPr lang="en-US" altLang="zh-CN" dirty="0">
                <a:ea typeface="宋体" panose="02010600030101010101" pitchFamily="2" charset="-122"/>
              </a:rPr>
              <a:t> </a:t>
            </a:r>
            <a:r>
              <a:rPr lang="en-US" altLang="zh-CN" dirty="0" smtClean="0">
                <a:ea typeface="宋体" panose="02010600030101010101" pitchFamily="2" charset="-122"/>
              </a:rPr>
              <a:t>   1.1 ~1.4 , 1.6 ~1.8 , 1.13</a:t>
            </a:r>
            <a:endParaRPr lang="en-US" altLang="zh-CN" dirty="0" smtClean="0">
              <a:ea typeface="宋体" panose="02010600030101010101" pitchFamily="2" charset="-122"/>
            </a:endParaRPr>
          </a:p>
          <a:p>
            <a:r>
              <a:rPr lang="en-US" altLang="zh-CN" dirty="0" smtClean="0">
                <a:ea typeface="宋体" panose="02010600030101010101" pitchFamily="2" charset="-122"/>
              </a:rPr>
              <a:t>To be submitted to Sakai</a:t>
            </a:r>
            <a:endParaRPr lang="en-US" altLang="zh-CN" dirty="0" smtClean="0">
              <a:ea typeface="宋体" panose="02010600030101010101" pitchFamily="2" charset="-122"/>
            </a:endParaRPr>
          </a:p>
          <a:p>
            <a:r>
              <a:rPr lang="en-US" altLang="zh-CN" dirty="0" smtClean="0">
                <a:ea typeface="宋体" panose="02010600030101010101" pitchFamily="2" charset="-122"/>
              </a:rPr>
              <a:t>File Format</a:t>
            </a:r>
            <a:r>
              <a:rPr lang="zh-CN" altLang="en-US" dirty="0" smtClean="0">
                <a:ea typeface="宋体" panose="02010600030101010101" pitchFamily="2" charset="-122"/>
              </a:rPr>
              <a:t>： </a:t>
            </a:r>
            <a:r>
              <a:rPr lang="en-US" altLang="zh-CN" dirty="0" smtClean="0">
                <a:ea typeface="宋体" panose="02010600030101010101" pitchFamily="2" charset="-122"/>
              </a:rPr>
              <a:t>Word or PDF </a:t>
            </a:r>
            <a:endParaRPr lang="en-US" altLang="zh-CN" dirty="0" smtClean="0">
              <a:ea typeface="宋体" panose="02010600030101010101" pitchFamily="2" charset="-122"/>
            </a:endParaRPr>
          </a:p>
          <a:p>
            <a:r>
              <a:rPr lang="en-US" altLang="zh-CN" dirty="0" smtClean="0">
                <a:ea typeface="宋体" panose="02010600030101010101" pitchFamily="2" charset="-122"/>
              </a:rPr>
              <a:t>Read </a:t>
            </a:r>
            <a:endParaRPr lang="en-US" altLang="zh-CN" dirty="0" smtClean="0">
              <a:ea typeface="宋体" panose="02010600030101010101" pitchFamily="2" charset="-122"/>
            </a:endParaRPr>
          </a:p>
          <a:p>
            <a:pPr marL="0" indent="0">
              <a:buNone/>
            </a:pPr>
            <a:r>
              <a:rPr lang="en-US" altLang="zh-CN" dirty="0">
                <a:ea typeface="宋体" panose="02010600030101010101" pitchFamily="2" charset="-122"/>
              </a:rPr>
              <a:t> </a:t>
            </a:r>
            <a:r>
              <a:rPr lang="en-US" altLang="zh-CN" dirty="0" smtClean="0">
                <a:ea typeface="宋体" panose="02010600030101010101" pitchFamily="2" charset="-122"/>
              </a:rPr>
              <a:t>   Chapter 1 of P&amp;H</a:t>
            </a:r>
            <a:endParaRPr lang="en-US" altLang="zh-CN" dirty="0" smtClean="0">
              <a:ea typeface="宋体" panose="02010600030101010101" pitchFamily="2" charset="-122"/>
            </a:endParaRPr>
          </a:p>
          <a:p>
            <a:pPr marL="0" indent="0">
              <a:buNone/>
            </a:pPr>
            <a:r>
              <a:rPr lang="en-US" altLang="zh-CN" dirty="0">
                <a:ea typeface="宋体" panose="02010600030101010101" pitchFamily="2" charset="-122"/>
              </a:rPr>
              <a:t>    The First Draft Report on the EDVAC</a:t>
            </a:r>
            <a:endParaRPr lang="en-US" altLang="zh-CN" dirty="0" smtClean="0">
              <a:ea typeface="宋体" panose="02010600030101010101" pitchFamily="2" charset="-122"/>
            </a:endParaRPr>
          </a:p>
        </p:txBody>
      </p:sp>
      <p:sp>
        <p:nvSpPr>
          <p:cNvPr id="63492"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D05FECF5-5C76-4D82-B1FD-39A9F6C42E60}" type="slidenum">
              <a:rPr lang="en-AU"/>
            </a:fld>
            <a:endParaRPr lang="en-AU"/>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zh-CN" smtClean="0">
                <a:ea typeface="宋体" panose="02010600030101010101" pitchFamily="2" charset="-122"/>
              </a:rPr>
              <a:t>Scope of Course</a:t>
            </a:r>
            <a:endParaRPr lang="en-US" altLang="zh-CN" smtClean="0">
              <a:ea typeface="宋体" panose="02010600030101010101" pitchFamily="2" charset="-122"/>
            </a:endParaRPr>
          </a:p>
        </p:txBody>
      </p:sp>
      <p:sp>
        <p:nvSpPr>
          <p:cNvPr id="8195" name="Content Placeholder 2"/>
          <p:cNvSpPr>
            <a:spLocks noGrp="1"/>
          </p:cNvSpPr>
          <p:nvPr>
            <p:ph idx="1"/>
          </p:nvPr>
        </p:nvSpPr>
        <p:spPr/>
        <p:txBody>
          <a:bodyPr/>
          <a:lstStyle/>
          <a:p>
            <a:r>
              <a:rPr lang="en-US" altLang="zh-CN" sz="2800" u="sng" dirty="0" smtClean="0">
                <a:solidFill>
                  <a:srgbClr val="FF0000"/>
                </a:solidFill>
                <a:ea typeface="宋体" panose="02010600030101010101" pitchFamily="2" charset="-122"/>
              </a:rPr>
              <a:t>Lecture Topics:</a:t>
            </a:r>
            <a:endParaRPr lang="en-US" altLang="zh-CN" sz="2800" u="sng" dirty="0" smtClean="0">
              <a:solidFill>
                <a:srgbClr val="FF0000"/>
              </a:solidFill>
              <a:ea typeface="宋体" panose="02010600030101010101" pitchFamily="2" charset="-122"/>
            </a:endParaRPr>
          </a:p>
          <a:p>
            <a:pPr lvl="1"/>
            <a:r>
              <a:rPr lang="en-US" altLang="zh-CN" sz="2400" dirty="0" smtClean="0">
                <a:ea typeface="宋体" panose="02010600030101010101" pitchFamily="2" charset="-122"/>
              </a:rPr>
              <a:t>Instruction Set Architectures (MIPS/ARM)</a:t>
            </a:r>
            <a:endParaRPr lang="en-US" altLang="zh-CN" sz="2400" dirty="0" smtClean="0">
              <a:ea typeface="宋体" panose="02010600030101010101" pitchFamily="2" charset="-122"/>
            </a:endParaRPr>
          </a:p>
          <a:p>
            <a:pPr lvl="1"/>
            <a:r>
              <a:rPr lang="en-US" altLang="zh-CN" sz="2400" dirty="0" smtClean="0">
                <a:ea typeface="宋体" panose="02010600030101010101" pitchFamily="2" charset="-122"/>
              </a:rPr>
              <a:t>Computer Arithmetic</a:t>
            </a:r>
            <a:endParaRPr lang="en-US" altLang="zh-CN" sz="2400" dirty="0" smtClean="0">
              <a:ea typeface="宋体" panose="02010600030101010101" pitchFamily="2" charset="-122"/>
            </a:endParaRPr>
          </a:p>
          <a:p>
            <a:pPr lvl="1"/>
            <a:r>
              <a:rPr lang="en-US" altLang="zh-CN" sz="2400" dirty="0" smtClean="0">
                <a:ea typeface="宋体" panose="02010600030101010101" pitchFamily="2" charset="-122"/>
              </a:rPr>
              <a:t>VLIW and Superscalar Processor Design</a:t>
            </a:r>
            <a:endParaRPr lang="en-US" altLang="zh-CN" sz="2400" dirty="0" smtClean="0">
              <a:ea typeface="宋体" panose="02010600030101010101" pitchFamily="2" charset="-122"/>
            </a:endParaRPr>
          </a:p>
          <a:p>
            <a:pPr lvl="1"/>
            <a:r>
              <a:rPr lang="en-US" altLang="zh-CN" sz="2400" dirty="0" smtClean="0">
                <a:ea typeface="宋体" panose="02010600030101010101" pitchFamily="2" charset="-122"/>
              </a:rPr>
              <a:t>Memory Hierarchy, Storage and I/O</a:t>
            </a:r>
            <a:endParaRPr lang="en-US" altLang="zh-CN" sz="2400" dirty="0" smtClean="0">
              <a:ea typeface="宋体" panose="02010600030101010101" pitchFamily="2" charset="-122"/>
            </a:endParaRPr>
          </a:p>
          <a:p>
            <a:pPr lvl="1"/>
            <a:r>
              <a:rPr lang="en-US" altLang="zh-CN" sz="2400" dirty="0" smtClean="0">
                <a:ea typeface="宋体" panose="02010600030101010101" pitchFamily="2" charset="-122"/>
              </a:rPr>
              <a:t>Multicores and multiprocessors </a:t>
            </a:r>
            <a:endParaRPr lang="en-US" altLang="zh-CN" sz="2400" dirty="0" smtClean="0">
              <a:ea typeface="宋体" panose="02010600030101010101" pitchFamily="2" charset="-122"/>
            </a:endParaRPr>
          </a:p>
          <a:p>
            <a:pPr lvl="1"/>
            <a:r>
              <a:rPr lang="en-US" altLang="zh-CN" sz="2400" dirty="0" smtClean="0">
                <a:ea typeface="宋体" panose="02010600030101010101" pitchFamily="2" charset="-122"/>
              </a:rPr>
              <a:t>Interconnection Networks</a:t>
            </a:r>
            <a:endParaRPr lang="en-US" altLang="zh-CN" sz="2400" dirty="0" smtClean="0">
              <a:ea typeface="宋体" panose="02010600030101010101" pitchFamily="2" charset="-122"/>
            </a:endParaRPr>
          </a:p>
          <a:p>
            <a:endParaRPr lang="en-US" altLang="zh-CN" dirty="0" smtClean="0">
              <a:ea typeface="宋体" panose="02010600030101010101" pitchFamily="2" charset="-122"/>
            </a:endParaRPr>
          </a:p>
        </p:txBody>
      </p:sp>
      <p:sp>
        <p:nvSpPr>
          <p:cNvPr id="8196"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EBF11CA1-607E-437C-8085-3D11322BC2F6}" type="slidenum">
              <a:rPr lang="en-AU"/>
            </a:fld>
            <a:endParaRPr lang="en-AU"/>
          </a:p>
        </p:txBody>
      </p:sp>
      <p:pic>
        <p:nvPicPr>
          <p:cNvPr id="819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9375" y="3571875"/>
            <a:ext cx="20542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zh-CN" dirty="0" smtClean="0">
                <a:ea typeface="宋体" panose="02010600030101010101" pitchFamily="2" charset="-122"/>
              </a:rPr>
              <a:t>What you will Learn</a:t>
            </a:r>
            <a:endParaRPr lang="en-US" altLang="zh-CN" dirty="0" smtClean="0">
              <a:ea typeface="宋体" panose="02010600030101010101" pitchFamily="2" charset="-122"/>
            </a:endParaRPr>
          </a:p>
        </p:txBody>
      </p:sp>
      <p:sp>
        <p:nvSpPr>
          <p:cNvPr id="3" name="Content Placeholder 2"/>
          <p:cNvSpPr>
            <a:spLocks noGrp="1"/>
          </p:cNvSpPr>
          <p:nvPr>
            <p:ph idx="1"/>
          </p:nvPr>
        </p:nvSpPr>
        <p:spPr/>
        <p:txBody>
          <a:bodyPr/>
          <a:lstStyle/>
          <a:p>
            <a:r>
              <a:rPr lang="en-US" altLang="zh-CN" sz="2400" dirty="0" smtClean="0">
                <a:ea typeface="宋体" panose="02010600030101010101" pitchFamily="2" charset="-122"/>
              </a:rPr>
              <a:t>How are programs written in high level languages (C or Java) </a:t>
            </a:r>
            <a:r>
              <a:rPr lang="en-US" altLang="zh-CN" sz="2400" dirty="0" smtClean="0">
                <a:solidFill>
                  <a:srgbClr val="FF0000"/>
                </a:solidFill>
                <a:ea typeface="宋体" panose="02010600030101010101" pitchFamily="2" charset="-122"/>
              </a:rPr>
              <a:t>translated</a:t>
            </a:r>
            <a:r>
              <a:rPr lang="en-US" altLang="zh-CN" sz="2400" dirty="0" smtClean="0">
                <a:ea typeface="宋体" panose="02010600030101010101" pitchFamily="2" charset="-122"/>
              </a:rPr>
              <a:t> into the language of the hardware, and how does hardware execute the resulting program?</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What is the </a:t>
            </a:r>
            <a:r>
              <a:rPr lang="en-US" altLang="zh-CN" sz="2400" dirty="0" smtClean="0">
                <a:solidFill>
                  <a:srgbClr val="FF0000"/>
                </a:solidFill>
                <a:ea typeface="宋体" panose="02010600030101010101" pitchFamily="2" charset="-122"/>
              </a:rPr>
              <a:t>interface</a:t>
            </a:r>
            <a:r>
              <a:rPr lang="en-US" altLang="zh-CN" sz="2400" dirty="0" smtClean="0">
                <a:ea typeface="宋体" panose="02010600030101010101" pitchFamily="2" charset="-122"/>
              </a:rPr>
              <a:t> between software and hardware, and how does software instruct hardware to perform needed functions?  </a:t>
            </a:r>
            <a:r>
              <a:rPr lang="en-US" altLang="zh-CN" sz="2400" dirty="0">
                <a:solidFill>
                  <a:srgbClr val="FF0000"/>
                </a:solidFill>
                <a:ea typeface="宋体" panose="02010600030101010101" pitchFamily="2" charset="-122"/>
              </a:rPr>
              <a:t>ISA </a:t>
            </a:r>
            <a:r>
              <a:rPr lang="en-US" altLang="zh-CN" sz="2400" dirty="0" smtClean="0">
                <a:solidFill>
                  <a:srgbClr val="FF0000"/>
                </a:solidFill>
                <a:ea typeface="宋体" panose="02010600030101010101" pitchFamily="2" charset="-122"/>
              </a:rPr>
              <a:t>(instruction </a:t>
            </a:r>
            <a:r>
              <a:rPr lang="en-US" altLang="zh-CN" sz="2400" dirty="0">
                <a:solidFill>
                  <a:srgbClr val="FF0000"/>
                </a:solidFill>
                <a:ea typeface="宋体" panose="02010600030101010101" pitchFamily="2" charset="-122"/>
              </a:rPr>
              <a:t>set </a:t>
            </a:r>
            <a:r>
              <a:rPr lang="en-US" altLang="zh-CN" sz="2400" dirty="0" smtClean="0">
                <a:solidFill>
                  <a:srgbClr val="FF0000"/>
                </a:solidFill>
                <a:ea typeface="宋体" panose="02010600030101010101" pitchFamily="2" charset="-122"/>
              </a:rPr>
              <a:t>architecture)</a:t>
            </a:r>
            <a:endParaRPr lang="en-US" altLang="zh-CN" sz="2400" dirty="0" smtClean="0">
              <a:solidFill>
                <a:srgbClr val="FF0000"/>
              </a:solidFill>
              <a:ea typeface="宋体" panose="02010600030101010101" pitchFamily="2" charset="-122"/>
            </a:endParaRPr>
          </a:p>
          <a:p>
            <a:r>
              <a:rPr lang="en-US" altLang="zh-CN" sz="2400" dirty="0" smtClean="0">
                <a:ea typeface="宋体" panose="02010600030101010101" pitchFamily="2" charset="-122"/>
              </a:rPr>
              <a:t>What determines the performance of a program, and how can </a:t>
            </a:r>
            <a:r>
              <a:rPr lang="en-US" altLang="zh-CN" sz="2400" dirty="0" smtClean="0">
                <a:solidFill>
                  <a:srgbClr val="FF0000"/>
                </a:solidFill>
                <a:ea typeface="宋体" panose="02010600030101010101" pitchFamily="2" charset="-122"/>
              </a:rPr>
              <a:t>software programmers </a:t>
            </a:r>
            <a:r>
              <a:rPr lang="en-US" altLang="zh-CN" sz="2400" dirty="0" smtClean="0">
                <a:ea typeface="宋体" panose="02010600030101010101" pitchFamily="2" charset="-122"/>
              </a:rPr>
              <a:t>and </a:t>
            </a:r>
            <a:r>
              <a:rPr lang="en-US" altLang="zh-CN" sz="2400" dirty="0" smtClean="0">
                <a:solidFill>
                  <a:srgbClr val="FF0000"/>
                </a:solidFill>
                <a:ea typeface="宋体" panose="02010600030101010101" pitchFamily="2" charset="-122"/>
              </a:rPr>
              <a:t>hardware designers </a:t>
            </a:r>
            <a:r>
              <a:rPr lang="en-US" altLang="zh-CN" sz="2400" dirty="0" smtClean="0">
                <a:ea typeface="宋体" panose="02010600030101010101" pitchFamily="2" charset="-122"/>
              </a:rPr>
              <a:t>improve performance?</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What are the reasons for and consequences of the recent switch from </a:t>
            </a:r>
            <a:r>
              <a:rPr lang="en-US" altLang="zh-CN" sz="2400" dirty="0" smtClean="0">
                <a:solidFill>
                  <a:srgbClr val="FF0000"/>
                </a:solidFill>
                <a:ea typeface="宋体" panose="02010600030101010101" pitchFamily="2" charset="-122"/>
              </a:rPr>
              <a:t>sequential to parallel</a:t>
            </a:r>
            <a:r>
              <a:rPr lang="en-US" altLang="zh-CN" sz="2400" dirty="0" smtClean="0">
                <a:ea typeface="宋体" panose="02010600030101010101" pitchFamily="2" charset="-122"/>
              </a:rPr>
              <a:t> processing?</a:t>
            </a:r>
            <a:endParaRPr lang="en-US" altLang="zh-CN" sz="2400" dirty="0" smtClean="0">
              <a:ea typeface="宋体" panose="02010600030101010101" pitchFamily="2" charset="-122"/>
            </a:endParaRPr>
          </a:p>
        </p:txBody>
      </p:sp>
      <p:sp>
        <p:nvSpPr>
          <p:cNvPr id="922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t>Chapter 1 — Computer Abstractions and Technology — </a:t>
            </a:r>
            <a:fld id="{DB155D02-6A3B-4B38-B728-A5D8032B038B}" type="slidenum">
              <a:rPr lang="en-AU"/>
            </a:fld>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_INSTRUCTOR VIEW19C14C36-AC8E-43BC-9DB6-C2AAF774C7DC|PANE__TAG" val="_"/>
</p:tagLst>
</file>

<file path=ppt/tags/tag10.xml><?xml version="1.0" encoding="utf-8"?>
<p:tagLst xmlns:p="http://schemas.openxmlformats.org/presentationml/2006/main">
  <p:tag name="_INSTRUCTOR VIEW19C14C36-AC8E-43BC-9DB6-C2AAF774C7DC|PANE__TAG" val="_"/>
</p:tagLst>
</file>

<file path=ppt/tags/tag11.xml><?xml version="1.0" encoding="utf-8"?>
<p:tagLst xmlns:p="http://schemas.openxmlformats.org/presentationml/2006/main">
  <p:tag name="_INSTRUCTOR VIEW19C14C36-AC8E-43BC-9DB6-C2AAF774C7DC|PANE__TAG" val="_"/>
</p:tagLst>
</file>

<file path=ppt/tags/tag12.xml><?xml version="1.0" encoding="utf-8"?>
<p:tagLst xmlns:p="http://schemas.openxmlformats.org/presentationml/2006/main">
  <p:tag name="_INSTRUCTOR VIEW19C14C36-AC8E-43BC-9DB6-C2AAF774C7DC|PANE__TAG" val="_"/>
</p:tagLst>
</file>

<file path=ppt/tags/tag13.xml><?xml version="1.0" encoding="utf-8"?>
<p:tagLst xmlns:p="http://schemas.openxmlformats.org/presentationml/2006/main">
  <p:tag name="_INSTRUCTOR VIEW19C14C36-AC8E-43BC-9DB6-C2AAF774C7DC|PANE__TAG" val="_"/>
</p:tagLst>
</file>

<file path=ppt/tags/tag2.xml><?xml version="1.0" encoding="utf-8"?>
<p:tagLst xmlns:p="http://schemas.openxmlformats.org/presentationml/2006/main">
  <p:tag name="_INSTRUCTOR VIEW19C14C36-AC8E-43BC-9DB6-C2AAF774C7DC|PANE__TAG" val="_"/>
</p:tagLst>
</file>

<file path=ppt/tags/tag3.xml><?xml version="1.0" encoding="utf-8"?>
<p:tagLst xmlns:p="http://schemas.openxmlformats.org/presentationml/2006/main">
  <p:tag name="_INSTRUCTOR VIEW19C14C36-AC8E-43BC-9DB6-C2AAF774C7DC|PANE__TAG" val="_"/>
</p:tagLst>
</file>

<file path=ppt/tags/tag4.xml><?xml version="1.0" encoding="utf-8"?>
<p:tagLst xmlns:p="http://schemas.openxmlformats.org/presentationml/2006/main">
  <p:tag name="_INSTRUCTOR VIEW19C14C36-AC8E-43BC-9DB6-C2AAF774C7DC|PANE__TAG" val="_"/>
</p:tagLst>
</file>

<file path=ppt/tags/tag5.xml><?xml version="1.0" encoding="utf-8"?>
<p:tagLst xmlns:p="http://schemas.openxmlformats.org/presentationml/2006/main">
  <p:tag name="_INSTRUCTOR VIEW19C14C36-AC8E-43BC-9DB6-C2AAF774C7DC|PANE__TAG" val="_"/>
</p:tagLst>
</file>

<file path=ppt/tags/tag6.xml><?xml version="1.0" encoding="utf-8"?>
<p:tagLst xmlns:p="http://schemas.openxmlformats.org/presentationml/2006/main">
  <p:tag name="_INSTRUCTOR VIEW19C14C36-AC8E-43BC-9DB6-C2AAF774C7DC|PANE__TAG" val="_"/>
</p:tagLst>
</file>

<file path=ppt/tags/tag7.xml><?xml version="1.0" encoding="utf-8"?>
<p:tagLst xmlns:p="http://schemas.openxmlformats.org/presentationml/2006/main">
  <p:tag name="_INSTRUCTOR VIEW19C14C36-AC8E-43BC-9DB6-C2AAF774C7DC|PANE__TAG" val="_"/>
</p:tagLst>
</file>

<file path=ppt/tags/tag8.xml><?xml version="1.0" encoding="utf-8"?>
<p:tagLst xmlns:p="http://schemas.openxmlformats.org/presentationml/2006/main">
  <p:tag name="_INSTRUCTOR VIEW19C14C36-AC8E-43BC-9DB6-C2AAF774C7DC|PANE__TAG" val="_"/>
</p:tagLst>
</file>

<file path=ppt/tags/tag9.xml><?xml version="1.0" encoding="utf-8"?>
<p:tagLst xmlns:p="http://schemas.openxmlformats.org/presentationml/2006/main">
  <p:tag name="_INSTRUCTOR VIEW19C14C36-AC8E-43BC-9DB6-C2AAF774C7DC|PANE__TAG" val="_"/>
</p:tagLst>
</file>

<file path=ppt/theme/theme1.xml><?xml version="1.0" encoding="utf-8"?>
<a:theme xmlns:a="http://schemas.openxmlformats.org/drawingml/2006/main" name="2_Blends">
  <a:themeElements>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2_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23238</Words>
  <Application>WPS 演示</Application>
  <PresentationFormat>全屏显示(4:3)</PresentationFormat>
  <Paragraphs>1473</Paragraphs>
  <Slides>71</Slides>
  <Notes>47</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19</vt:i4>
      </vt:variant>
      <vt:variant>
        <vt:lpstr>幻灯片标题</vt:lpstr>
      </vt:variant>
      <vt:variant>
        <vt:i4>71</vt:i4>
      </vt:variant>
    </vt:vector>
  </HeadingPairs>
  <TitlesOfParts>
    <vt:vector size="109" baseType="lpstr">
      <vt:lpstr>Arial</vt:lpstr>
      <vt:lpstr>宋体</vt:lpstr>
      <vt:lpstr>Wingdings</vt:lpstr>
      <vt:lpstr>Arial Black</vt:lpstr>
      <vt:lpstr>Times New Roman</vt:lpstr>
      <vt:lpstr>微软雅黑</vt:lpstr>
      <vt:lpstr>Arial Unicode MS</vt:lpstr>
      <vt:lpstr>Monotype Sorts</vt:lpstr>
      <vt:lpstr>Wingdings</vt:lpstr>
      <vt:lpstr>Courier New</vt:lpstr>
      <vt:lpstr>Wingdings 2</vt:lpstr>
      <vt:lpstr>Symbol</vt:lpstr>
      <vt:lpstr>Tahoma</vt:lpstr>
      <vt:lpstr>PMingLiU</vt:lpstr>
      <vt:lpstr>华文新魏</vt:lpstr>
      <vt:lpstr>MingLiU</vt:lpstr>
      <vt:lpstr>Symbol</vt:lpstr>
      <vt:lpstr>Calibri</vt:lpstr>
      <vt:lpstr>2_Blends</vt:lpstr>
      <vt:lpstr>Excel.Sheet.8</vt:lpstr>
      <vt:lpstr>Equation.DSMT4</vt:lpstr>
      <vt:lpstr>Equation.3</vt:lpstr>
      <vt:lpstr>Equation.3</vt:lpstr>
      <vt:lpstr>Equation.3</vt:lpstr>
      <vt:lpstr>Equation.3</vt:lpstr>
      <vt:lpstr>Equation.3</vt:lpstr>
      <vt:lpstr>Equation.3</vt:lpstr>
      <vt:lpstr>Equation.3</vt:lpstr>
      <vt:lpstr>Equation.3</vt:lpstr>
      <vt:lpstr>Equation.3</vt:lpstr>
      <vt:lpstr>MSGraph.Chart.8</vt:lpstr>
      <vt:lpstr>MSGraph.Chart.8</vt:lpstr>
      <vt:lpstr>MSGraph.Chart.8</vt:lpstr>
      <vt:lpstr>MSGraph.Chart.8</vt:lpstr>
      <vt:lpstr>Equation.3</vt:lpstr>
      <vt:lpstr>Equation.3</vt:lpstr>
      <vt:lpstr>Equation.DSMT4</vt:lpstr>
      <vt:lpstr>Equation.3</vt:lpstr>
      <vt:lpstr> Introduction</vt:lpstr>
      <vt:lpstr>Course Logistics</vt:lpstr>
      <vt:lpstr>What You Should Know</vt:lpstr>
      <vt:lpstr>课程定位</vt:lpstr>
      <vt:lpstr>Evaluation and Grading</vt:lpstr>
      <vt:lpstr>Grade Distributions in Recent Years</vt:lpstr>
      <vt:lpstr>Evaluation and Grading</vt:lpstr>
      <vt:lpstr>Scope of Course</vt:lpstr>
      <vt:lpstr>What you will Learn</vt:lpstr>
      <vt:lpstr>What you will Learn</vt:lpstr>
      <vt:lpstr>Don’t Forget …</vt:lpstr>
      <vt:lpstr> Chapter 1</vt:lpstr>
      <vt:lpstr>The Computer Revolution</vt:lpstr>
      <vt:lpstr>Prices of DRAMs over time in 1977 dollars</vt:lpstr>
      <vt:lpstr>Classes of Computers</vt:lpstr>
      <vt:lpstr>Review: Some Basic Definitions</vt:lpstr>
      <vt:lpstr>The Processor Market</vt:lpstr>
      <vt:lpstr>Embedded Processor Characteristics</vt:lpstr>
      <vt:lpstr>Understanding Performance</vt:lpstr>
      <vt:lpstr>Below Your Program</vt:lpstr>
      <vt:lpstr>Levels of Program Code</vt:lpstr>
      <vt:lpstr>Advantages of Higher-Level Languages ?</vt:lpstr>
      <vt:lpstr>Instruction Set Architecture (ISA)</vt:lpstr>
      <vt:lpstr>Opening the Box</vt:lpstr>
      <vt:lpstr>Inside the Processor</vt:lpstr>
      <vt:lpstr>Components of a Computer</vt:lpstr>
      <vt:lpstr>Inside the Processor</vt:lpstr>
      <vt:lpstr>PowerPoint 演示文稿</vt:lpstr>
      <vt:lpstr>Technology Scaling</vt:lpstr>
      <vt:lpstr>Technology Scaling Roadmap (ITRS)</vt:lpstr>
      <vt:lpstr>Another Example of Moore’s Law Impact</vt:lpstr>
      <vt:lpstr>Power Trends</vt:lpstr>
      <vt:lpstr>Power Density Getting Worse</vt:lpstr>
      <vt:lpstr>Surpassed hot (kitchen) plate … why not use it?</vt:lpstr>
      <vt:lpstr>散热\隧道效应</vt:lpstr>
      <vt:lpstr>Uniprocessor Performance</vt:lpstr>
      <vt:lpstr>The Sea Change</vt:lpstr>
      <vt:lpstr>Why Multiple Cores on a Chip?</vt:lpstr>
      <vt:lpstr>Performance Metrics</vt:lpstr>
      <vt:lpstr>Defining Performance</vt:lpstr>
      <vt:lpstr>Response Time and Throughput</vt:lpstr>
      <vt:lpstr>Relative Performance</vt:lpstr>
      <vt:lpstr>Measuring Execution Time</vt:lpstr>
      <vt:lpstr>CPU Clocking: Review</vt:lpstr>
      <vt:lpstr>CPU Clocking: Review</vt:lpstr>
      <vt:lpstr>CPU Time</vt:lpstr>
      <vt:lpstr>CPU Time Example</vt:lpstr>
      <vt:lpstr>Instruction Count and CPI</vt:lpstr>
      <vt:lpstr>CPI Example</vt:lpstr>
      <vt:lpstr>CPI in More Detail</vt:lpstr>
      <vt:lpstr>CPI Example</vt:lpstr>
      <vt:lpstr>Performance Summary</vt:lpstr>
      <vt:lpstr>Workloads and Benchmarks</vt:lpstr>
      <vt:lpstr>CINT2006 for Opteron X4 2356</vt:lpstr>
      <vt:lpstr>Comparing and Summarizing Performance</vt:lpstr>
      <vt:lpstr>Pitfall: Amdahl’s Law</vt:lpstr>
      <vt:lpstr>A Simple Example</vt:lpstr>
      <vt:lpstr>SPEC Power Benchmark</vt:lpstr>
      <vt:lpstr>SPECpower_ssj2008 for X4</vt:lpstr>
      <vt:lpstr>Fallacy: Low Power at Idle</vt:lpstr>
      <vt:lpstr>Pitfall: MIPS as a Performance Metric</vt:lpstr>
      <vt:lpstr>Integrated Circuit Cost</vt:lpstr>
      <vt:lpstr>AMD Opteron X2 Wafer</vt:lpstr>
      <vt:lpstr>芯片的产生与应用示意</vt:lpstr>
      <vt:lpstr>Purity of Silicon of chips </vt:lpstr>
      <vt:lpstr>Purity of Manufacturing enviroments</vt:lpstr>
      <vt:lpstr>分层结构</vt:lpstr>
      <vt:lpstr>IC Industrial Chain</vt:lpstr>
      <vt:lpstr>Manufacturing ICs</vt:lpstr>
      <vt:lpstr>Concluding Remarks</vt:lpstr>
      <vt:lpstr>Assignment 1</vt:lpstr>
    </vt:vector>
  </TitlesOfParts>
  <Company>Ashenden Designs Pty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Rosetta Demostrator Project MASC, Adelaide University and Ashenden Designs</dc:title>
  <dc:creator>Peter J. Ashenden</dc:creator>
  <cp:lastModifiedBy>泽哥</cp:lastModifiedBy>
  <cp:revision>384</cp:revision>
  <cp:lastPrinted>2012-08-31T07:38:00Z</cp:lastPrinted>
  <dcterms:created xsi:type="dcterms:W3CDTF">2001-07-25T06:45:00Z</dcterms:created>
  <dcterms:modified xsi:type="dcterms:W3CDTF">2020-01-07T04:26:51Z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